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4" r:id="rId6"/>
    <p:sldId id="260" r:id="rId7"/>
    <p:sldId id="261" r:id="rId8"/>
    <p:sldId id="270" r:id="rId9"/>
    <p:sldId id="268" r:id="rId10"/>
    <p:sldId id="262" r:id="rId11"/>
    <p:sldId id="265" r:id="rId12"/>
    <p:sldId id="266" r:id="rId13"/>
    <p:sldId id="267" r:id="rId14"/>
    <p:sldId id="263" r:id="rId15"/>
    <p:sldId id="273" r:id="rId16"/>
    <p:sldId id="271" r:id="rId17"/>
    <p:sldId id="269" r:id="rId18"/>
    <p:sldId id="272" r:id="rId19"/>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C29560BA-8A13-4AB2-AABB-FCD8C40A9C13}" type="datetimeFigureOut">
              <a:rPr lang="en-US" smtClean="0"/>
              <a:t>10/1/2014</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1A0017B0-2FE5-4124-84E5-276D6F54DAFD}" type="slidenum">
              <a:rPr lang="en-US" smtClean="0"/>
              <a:t>‹#›</a:t>
            </a:fld>
            <a:endParaRPr lang="en-US"/>
          </a:p>
        </p:txBody>
      </p:sp>
    </p:spTree>
    <p:extLst>
      <p:ext uri="{BB962C8B-B14F-4D97-AF65-F5344CB8AC3E}">
        <p14:creationId xmlns:p14="http://schemas.microsoft.com/office/powerpoint/2010/main" val="329736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F8F65384-AB36-4417-B112-9CDF6F89B1F0}" type="datetimeFigureOut">
              <a:rPr lang="en-US" smtClean="0"/>
              <a:t>10/1/2014</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97ADEE4-DF9F-4A95-9C7D-E91A8A084449}" type="slidenum">
              <a:rPr lang="en-US" smtClean="0"/>
              <a:t>‹#›</a:t>
            </a:fld>
            <a:endParaRPr lang="en-US"/>
          </a:p>
        </p:txBody>
      </p:sp>
    </p:spTree>
    <p:extLst>
      <p:ext uri="{BB962C8B-B14F-4D97-AF65-F5344CB8AC3E}">
        <p14:creationId xmlns:p14="http://schemas.microsoft.com/office/powerpoint/2010/main" val="94722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flags at the combination of symptoms</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2</a:t>
            </a:fld>
            <a:endParaRPr lang="en-US"/>
          </a:p>
        </p:txBody>
      </p:sp>
    </p:spTree>
    <p:extLst>
      <p:ext uri="{BB962C8B-B14F-4D97-AF65-F5344CB8AC3E}">
        <p14:creationId xmlns:p14="http://schemas.microsoft.com/office/powerpoint/2010/main" val="2414671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Liver architecture looks quite good; very little active inflammation and only mild scarring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12</a:t>
            </a:fld>
            <a:endParaRPr lang="en-US"/>
          </a:p>
        </p:txBody>
      </p:sp>
    </p:spTree>
    <p:extLst>
      <p:ext uri="{BB962C8B-B14F-4D97-AF65-F5344CB8AC3E}">
        <p14:creationId xmlns:p14="http://schemas.microsoft.com/office/powerpoint/2010/main" val="390883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Hepatocyte </a:t>
            </a:r>
            <a:r>
              <a:rPr lang="en-US" dirty="0" err="1" smtClean="0"/>
              <a:t>steatosis</a:t>
            </a:r>
            <a:r>
              <a:rPr lang="en-US" dirty="0" smtClean="0"/>
              <a:t> or cholestasis identified</a:t>
            </a:r>
            <a:r>
              <a:rPr lang="en-US" baseline="0" dirty="0" smtClean="0"/>
              <a:t> at 4 years…only a slight increase of </a:t>
            </a:r>
            <a:r>
              <a:rPr lang="en-US" baseline="0" dirty="0" err="1" smtClean="0"/>
              <a:t>periportal</a:t>
            </a:r>
            <a:r>
              <a:rPr lang="en-US" baseline="0" dirty="0" smtClean="0"/>
              <a:t> and </a:t>
            </a:r>
            <a:r>
              <a:rPr lang="en-US" baseline="0" dirty="0" err="1" smtClean="0"/>
              <a:t>pericellular</a:t>
            </a:r>
            <a:r>
              <a:rPr lang="en-US" baseline="0" dirty="0" smtClean="0"/>
              <a:t> fibrosis </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13</a:t>
            </a:fld>
            <a:endParaRPr lang="en-US"/>
          </a:p>
        </p:txBody>
      </p:sp>
    </p:spTree>
    <p:extLst>
      <p:ext uri="{BB962C8B-B14F-4D97-AF65-F5344CB8AC3E}">
        <p14:creationId xmlns:p14="http://schemas.microsoft.com/office/powerpoint/2010/main" val="392604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gained by treatment</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14</a:t>
            </a:fld>
            <a:endParaRPr lang="en-US"/>
          </a:p>
        </p:txBody>
      </p:sp>
    </p:spTree>
    <p:extLst>
      <p:ext uri="{BB962C8B-B14F-4D97-AF65-F5344CB8AC3E}">
        <p14:creationId xmlns:p14="http://schemas.microsoft.com/office/powerpoint/2010/main" val="2817011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deficiency views</a:t>
            </a:r>
            <a:r>
              <a:rPr lang="en-US" baseline="0" dirty="0" smtClean="0"/>
              <a:t> described my son; all tie into the liver working correctly through cholic acid and DHA-EE. *NOT READ*</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15</a:t>
            </a:fld>
            <a:endParaRPr lang="en-US"/>
          </a:p>
        </p:txBody>
      </p:sp>
    </p:spTree>
    <p:extLst>
      <p:ext uri="{BB962C8B-B14F-4D97-AF65-F5344CB8AC3E}">
        <p14:creationId xmlns:p14="http://schemas.microsoft.com/office/powerpoint/2010/main" val="178202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no treatment = slow painful death, a death that could have been prevented</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16</a:t>
            </a:fld>
            <a:endParaRPr lang="en-US"/>
          </a:p>
        </p:txBody>
      </p:sp>
    </p:spTree>
    <p:extLst>
      <p:ext uri="{BB962C8B-B14F-4D97-AF65-F5344CB8AC3E}">
        <p14:creationId xmlns:p14="http://schemas.microsoft.com/office/powerpoint/2010/main" val="375531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Matthew was given 6</a:t>
            </a:r>
            <a:r>
              <a:rPr lang="en-US" baseline="0" dirty="0" smtClean="0"/>
              <a:t> months, today …</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17</a:t>
            </a:fld>
            <a:endParaRPr lang="en-US"/>
          </a:p>
        </p:txBody>
      </p:sp>
    </p:spTree>
    <p:extLst>
      <p:ext uri="{BB962C8B-B14F-4D97-AF65-F5344CB8AC3E}">
        <p14:creationId xmlns:p14="http://schemas.microsoft.com/office/powerpoint/2010/main" val="267431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these tie to liver failure.</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3</a:t>
            </a:fld>
            <a:endParaRPr lang="en-US"/>
          </a:p>
        </p:txBody>
      </p:sp>
    </p:spTree>
    <p:extLst>
      <p:ext uri="{BB962C8B-B14F-4D97-AF65-F5344CB8AC3E}">
        <p14:creationId xmlns:p14="http://schemas.microsoft.com/office/powerpoint/2010/main" val="412273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Snap shot of symptoms</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4</a:t>
            </a:fld>
            <a:endParaRPr lang="en-US"/>
          </a:p>
        </p:txBody>
      </p:sp>
    </p:spTree>
    <p:extLst>
      <p:ext uri="{BB962C8B-B14F-4D97-AF65-F5344CB8AC3E}">
        <p14:creationId xmlns:p14="http://schemas.microsoft.com/office/powerpoint/2010/main" val="340040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Order of treatment</a:t>
            </a:r>
            <a:r>
              <a:rPr lang="en-US" baseline="0" dirty="0" smtClean="0"/>
              <a:t> of symptoms, DHA-EE at beginning of 5</a:t>
            </a:r>
            <a:r>
              <a:rPr lang="en-US" baseline="30000" dirty="0" smtClean="0"/>
              <a:t>th</a:t>
            </a:r>
            <a:r>
              <a:rPr lang="en-US" baseline="0" dirty="0" smtClean="0"/>
              <a:t> month BCN</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5</a:t>
            </a:fld>
            <a:endParaRPr lang="en-US"/>
          </a:p>
        </p:txBody>
      </p:sp>
    </p:spTree>
    <p:extLst>
      <p:ext uri="{BB962C8B-B14F-4D97-AF65-F5344CB8AC3E}">
        <p14:creationId xmlns:p14="http://schemas.microsoft.com/office/powerpoint/2010/main" val="203204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1</a:t>
            </a:r>
            <a:r>
              <a:rPr lang="en-US" baseline="30000" dirty="0" smtClean="0"/>
              <a:t>st</a:t>
            </a:r>
            <a:r>
              <a:rPr lang="en-US" baseline="0" dirty="0" smtClean="0"/>
              <a:t> of 18 trips to BCN</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6</a:t>
            </a:fld>
            <a:endParaRPr lang="en-US"/>
          </a:p>
        </p:txBody>
      </p:sp>
    </p:spTree>
    <p:extLst>
      <p:ext uri="{BB962C8B-B14F-4D97-AF65-F5344CB8AC3E}">
        <p14:creationId xmlns:p14="http://schemas.microsoft.com/office/powerpoint/2010/main" val="269023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Increase in body weight, liver function, muscle tone.</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7</a:t>
            </a:fld>
            <a:endParaRPr lang="en-US"/>
          </a:p>
        </p:txBody>
      </p:sp>
    </p:spTree>
    <p:extLst>
      <p:ext uri="{BB962C8B-B14F-4D97-AF65-F5344CB8AC3E}">
        <p14:creationId xmlns:p14="http://schemas.microsoft.com/office/powerpoint/2010/main" val="376965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 from</a:t>
            </a:r>
            <a:r>
              <a:rPr lang="en-US" baseline="0" dirty="0" smtClean="0"/>
              <a:t> 464 to 173; ALT from 232 to 137; </a:t>
            </a:r>
            <a:r>
              <a:rPr lang="en-US" baseline="0" dirty="0" err="1" smtClean="0"/>
              <a:t>ALKaline</a:t>
            </a:r>
            <a:r>
              <a:rPr lang="en-US" baseline="0" dirty="0" smtClean="0"/>
              <a:t> </a:t>
            </a:r>
            <a:r>
              <a:rPr lang="en-US" baseline="0" dirty="0" err="1" smtClean="0"/>
              <a:t>PHOSphatase</a:t>
            </a:r>
            <a:r>
              <a:rPr lang="en-US" baseline="0" dirty="0" smtClean="0"/>
              <a:t> from 751 to 333</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8</a:t>
            </a:fld>
            <a:endParaRPr lang="en-US"/>
          </a:p>
        </p:txBody>
      </p:sp>
    </p:spTree>
    <p:extLst>
      <p:ext uri="{BB962C8B-B14F-4D97-AF65-F5344CB8AC3E}">
        <p14:creationId xmlns:p14="http://schemas.microsoft.com/office/powerpoint/2010/main" val="6674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two Matthew’s brain showed normal</a:t>
            </a:r>
            <a:r>
              <a:rPr lang="en-US" baseline="0" dirty="0" smtClean="0"/>
              <a:t> myelination for his age.</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9</a:t>
            </a:fld>
            <a:endParaRPr lang="en-US"/>
          </a:p>
        </p:txBody>
      </p:sp>
    </p:spTree>
    <p:extLst>
      <p:ext uri="{BB962C8B-B14F-4D97-AF65-F5344CB8AC3E}">
        <p14:creationId xmlns:p14="http://schemas.microsoft.com/office/powerpoint/2010/main" val="423687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Stemming from a defect in side chain oxidation in the sterol 25-hydrolation pathway</a:t>
            </a:r>
            <a:endParaRPr lang="en-US" dirty="0"/>
          </a:p>
        </p:txBody>
      </p:sp>
      <p:sp>
        <p:nvSpPr>
          <p:cNvPr id="4" name="Slide Number Placeholder 3"/>
          <p:cNvSpPr>
            <a:spLocks noGrp="1"/>
          </p:cNvSpPr>
          <p:nvPr>
            <p:ph type="sldNum" sz="quarter" idx="10"/>
          </p:nvPr>
        </p:nvSpPr>
        <p:spPr/>
        <p:txBody>
          <a:bodyPr/>
          <a:lstStyle/>
          <a:p>
            <a:fld id="{E97ADEE4-DF9F-4A95-9C7D-E91A8A084449}" type="slidenum">
              <a:rPr lang="en-US" smtClean="0"/>
              <a:t>10</a:t>
            </a:fld>
            <a:endParaRPr lang="en-US"/>
          </a:p>
        </p:txBody>
      </p:sp>
    </p:spTree>
    <p:extLst>
      <p:ext uri="{BB962C8B-B14F-4D97-AF65-F5344CB8AC3E}">
        <p14:creationId xmlns:p14="http://schemas.microsoft.com/office/powerpoint/2010/main" val="376186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2A52C-8F6A-4CB8-A22B-BD9CD4ACED7F}"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FBB8E-8B68-44EA-8D81-724C2DA0734D}" type="slidenum">
              <a:rPr lang="en-US" smtClean="0"/>
              <a:t>‹#›</a:t>
            </a:fld>
            <a:endParaRPr lang="en-US"/>
          </a:p>
        </p:txBody>
      </p:sp>
    </p:spTree>
    <p:extLst>
      <p:ext uri="{BB962C8B-B14F-4D97-AF65-F5344CB8AC3E}">
        <p14:creationId xmlns:p14="http://schemas.microsoft.com/office/powerpoint/2010/main" val="163739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2A52C-8F6A-4CB8-A22B-BD9CD4ACED7F}"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FBB8E-8B68-44EA-8D81-724C2DA0734D}" type="slidenum">
              <a:rPr lang="en-US" smtClean="0"/>
              <a:t>‹#›</a:t>
            </a:fld>
            <a:endParaRPr lang="en-US"/>
          </a:p>
        </p:txBody>
      </p:sp>
    </p:spTree>
    <p:extLst>
      <p:ext uri="{BB962C8B-B14F-4D97-AF65-F5344CB8AC3E}">
        <p14:creationId xmlns:p14="http://schemas.microsoft.com/office/powerpoint/2010/main" val="232015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2A52C-8F6A-4CB8-A22B-BD9CD4ACED7F}"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FBB8E-8B68-44EA-8D81-724C2DA0734D}" type="slidenum">
              <a:rPr lang="en-US" smtClean="0"/>
              <a:t>‹#›</a:t>
            </a:fld>
            <a:endParaRPr lang="en-US"/>
          </a:p>
        </p:txBody>
      </p:sp>
    </p:spTree>
    <p:extLst>
      <p:ext uri="{BB962C8B-B14F-4D97-AF65-F5344CB8AC3E}">
        <p14:creationId xmlns:p14="http://schemas.microsoft.com/office/powerpoint/2010/main" val="329600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2A52C-8F6A-4CB8-A22B-BD9CD4ACED7F}"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FBB8E-8B68-44EA-8D81-724C2DA0734D}" type="slidenum">
              <a:rPr lang="en-US" smtClean="0"/>
              <a:t>‹#›</a:t>
            </a:fld>
            <a:endParaRPr lang="en-US"/>
          </a:p>
        </p:txBody>
      </p:sp>
    </p:spTree>
    <p:extLst>
      <p:ext uri="{BB962C8B-B14F-4D97-AF65-F5344CB8AC3E}">
        <p14:creationId xmlns:p14="http://schemas.microsoft.com/office/powerpoint/2010/main" val="122627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A52C-8F6A-4CB8-A22B-BD9CD4ACED7F}"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FBB8E-8B68-44EA-8D81-724C2DA0734D}" type="slidenum">
              <a:rPr lang="en-US" smtClean="0"/>
              <a:t>‹#›</a:t>
            </a:fld>
            <a:endParaRPr lang="en-US"/>
          </a:p>
        </p:txBody>
      </p:sp>
    </p:spTree>
    <p:extLst>
      <p:ext uri="{BB962C8B-B14F-4D97-AF65-F5344CB8AC3E}">
        <p14:creationId xmlns:p14="http://schemas.microsoft.com/office/powerpoint/2010/main" val="404927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2A52C-8F6A-4CB8-A22B-BD9CD4ACED7F}"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FBB8E-8B68-44EA-8D81-724C2DA0734D}" type="slidenum">
              <a:rPr lang="en-US" smtClean="0"/>
              <a:t>‹#›</a:t>
            </a:fld>
            <a:endParaRPr lang="en-US"/>
          </a:p>
        </p:txBody>
      </p:sp>
    </p:spTree>
    <p:extLst>
      <p:ext uri="{BB962C8B-B14F-4D97-AF65-F5344CB8AC3E}">
        <p14:creationId xmlns:p14="http://schemas.microsoft.com/office/powerpoint/2010/main" val="378477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2A52C-8F6A-4CB8-A22B-BD9CD4ACED7F}" type="datetimeFigureOut">
              <a:rPr lang="en-US" smtClean="0"/>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FBB8E-8B68-44EA-8D81-724C2DA0734D}" type="slidenum">
              <a:rPr lang="en-US" smtClean="0"/>
              <a:t>‹#›</a:t>
            </a:fld>
            <a:endParaRPr lang="en-US"/>
          </a:p>
        </p:txBody>
      </p:sp>
    </p:spTree>
    <p:extLst>
      <p:ext uri="{BB962C8B-B14F-4D97-AF65-F5344CB8AC3E}">
        <p14:creationId xmlns:p14="http://schemas.microsoft.com/office/powerpoint/2010/main" val="314336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2A52C-8F6A-4CB8-A22B-BD9CD4ACED7F}" type="datetimeFigureOut">
              <a:rPr lang="en-US" smtClean="0"/>
              <a:t>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FBB8E-8B68-44EA-8D81-724C2DA0734D}" type="slidenum">
              <a:rPr lang="en-US" smtClean="0"/>
              <a:t>‹#›</a:t>
            </a:fld>
            <a:endParaRPr lang="en-US"/>
          </a:p>
        </p:txBody>
      </p:sp>
    </p:spTree>
    <p:extLst>
      <p:ext uri="{BB962C8B-B14F-4D97-AF65-F5344CB8AC3E}">
        <p14:creationId xmlns:p14="http://schemas.microsoft.com/office/powerpoint/2010/main" val="128415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A52C-8F6A-4CB8-A22B-BD9CD4ACED7F}" type="datetimeFigureOut">
              <a:rPr lang="en-US" smtClean="0"/>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FBB8E-8B68-44EA-8D81-724C2DA0734D}" type="slidenum">
              <a:rPr lang="en-US" smtClean="0"/>
              <a:t>‹#›</a:t>
            </a:fld>
            <a:endParaRPr lang="en-US"/>
          </a:p>
        </p:txBody>
      </p:sp>
    </p:spTree>
    <p:extLst>
      <p:ext uri="{BB962C8B-B14F-4D97-AF65-F5344CB8AC3E}">
        <p14:creationId xmlns:p14="http://schemas.microsoft.com/office/powerpoint/2010/main" val="387159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A52C-8F6A-4CB8-A22B-BD9CD4ACED7F}"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FBB8E-8B68-44EA-8D81-724C2DA0734D}" type="slidenum">
              <a:rPr lang="en-US" smtClean="0"/>
              <a:t>‹#›</a:t>
            </a:fld>
            <a:endParaRPr lang="en-US"/>
          </a:p>
        </p:txBody>
      </p:sp>
    </p:spTree>
    <p:extLst>
      <p:ext uri="{BB962C8B-B14F-4D97-AF65-F5344CB8AC3E}">
        <p14:creationId xmlns:p14="http://schemas.microsoft.com/office/powerpoint/2010/main" val="341665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A52C-8F6A-4CB8-A22B-BD9CD4ACED7F}"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FBB8E-8B68-44EA-8D81-724C2DA0734D}" type="slidenum">
              <a:rPr lang="en-US" smtClean="0"/>
              <a:t>‹#›</a:t>
            </a:fld>
            <a:endParaRPr lang="en-US"/>
          </a:p>
        </p:txBody>
      </p:sp>
    </p:spTree>
    <p:extLst>
      <p:ext uri="{BB962C8B-B14F-4D97-AF65-F5344CB8AC3E}">
        <p14:creationId xmlns:p14="http://schemas.microsoft.com/office/powerpoint/2010/main" val="314471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2A52C-8F6A-4CB8-A22B-BD9CD4ACED7F}" type="datetimeFigureOut">
              <a:rPr lang="en-US" smtClean="0"/>
              <a:t>10/1/2014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FBB8E-8B68-44EA-8D81-724C2DA0734D}" type="slidenum">
              <a:rPr lang="en-US" smtClean="0"/>
              <a:t>‹#›</a:t>
            </a:fld>
            <a:endParaRPr lang="en-US"/>
          </a:p>
        </p:txBody>
      </p:sp>
    </p:spTree>
    <p:extLst>
      <p:ext uri="{BB962C8B-B14F-4D97-AF65-F5344CB8AC3E}">
        <p14:creationId xmlns:p14="http://schemas.microsoft.com/office/powerpoint/2010/main" val="3655610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1523999"/>
          </a:xfrm>
        </p:spPr>
        <p:txBody>
          <a:bodyPr/>
          <a:lstStyle/>
          <a:p>
            <a:r>
              <a:rPr lang="en-US" dirty="0" smtClean="0"/>
              <a:t>Matthew’s Medical Summary</a:t>
            </a:r>
            <a:endParaRPr lang="en-US" dirty="0"/>
          </a:p>
        </p:txBody>
      </p:sp>
      <p:sp>
        <p:nvSpPr>
          <p:cNvPr id="3" name="Subtitle 2"/>
          <p:cNvSpPr>
            <a:spLocks noGrp="1"/>
          </p:cNvSpPr>
          <p:nvPr>
            <p:ph type="subTitle" idx="1"/>
          </p:nvPr>
        </p:nvSpPr>
        <p:spPr>
          <a:xfrm>
            <a:off x="1371600" y="2667000"/>
            <a:ext cx="6400800" cy="2971800"/>
          </a:xfrm>
        </p:spPr>
        <p:txBody>
          <a:bodyPr>
            <a:normAutofit fontScale="92500" lnSpcReduction="10000"/>
          </a:bodyPr>
          <a:lstStyle/>
          <a:p>
            <a:r>
              <a:rPr lang="en-US" sz="1800" dirty="0" smtClean="0"/>
              <a:t>Opening comments</a:t>
            </a:r>
          </a:p>
          <a:p>
            <a:pPr algn="l"/>
            <a:r>
              <a:rPr lang="en-US" sz="1800" dirty="0" smtClean="0"/>
              <a:t>I wish to thank the FDA for giving the parent group of CBADD the  opportunity to speak.  It is incumbent upon me to relate to you Matthew’s story, if I have any sense of duty to the next generation.  Zellweger’s is a rare disorder; in my life time I have seen the incidence of this disease increase from 1/150,000 live births, to 1/100,000, to 1,/50,000.  Children not diagnosed and treated early may suffer irreparable damage decreasing their survival rate and quality of life exponentially.  Prevention of degeneration is always for wiser than trying to fix that which becomes broken.  As a parent, I cannot allow my son’s story to stay closed in his chart, but as Matthew appeals, open it…to let his life be of value to the children.</a:t>
            </a:r>
            <a:endParaRPr lang="en-US" sz="1800" dirty="0"/>
          </a:p>
        </p:txBody>
      </p:sp>
    </p:spTree>
    <p:extLst>
      <p:ext uri="{BB962C8B-B14F-4D97-AF65-F5344CB8AC3E}">
        <p14:creationId xmlns:p14="http://schemas.microsoft.com/office/powerpoint/2010/main" val="1265898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Bile Acid Deficiency</a:t>
            </a:r>
            <a:endParaRPr lang="en-US" dirty="0"/>
          </a:p>
        </p:txBody>
      </p:sp>
      <p:sp>
        <p:nvSpPr>
          <p:cNvPr id="26" name="Text Placeholder 25"/>
          <p:cNvSpPr>
            <a:spLocks noGrp="1"/>
          </p:cNvSpPr>
          <p:nvPr>
            <p:ph type="body" idx="1"/>
          </p:nvPr>
        </p:nvSpPr>
        <p:spPr/>
        <p:txBody>
          <a:bodyPr/>
          <a:lstStyle/>
          <a:p>
            <a:pPr algn="ctr"/>
            <a:r>
              <a:rPr lang="en-US" dirty="0" smtClean="0"/>
              <a:t> Two Years</a:t>
            </a:r>
          </a:p>
        </p:txBody>
      </p:sp>
      <p:pic>
        <p:nvPicPr>
          <p:cNvPr id="31" name="Content Placeholder 3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79702" y="2174875"/>
            <a:ext cx="2595183" cy="3951288"/>
          </a:xfrm>
        </p:spPr>
      </p:pic>
      <p:sp>
        <p:nvSpPr>
          <p:cNvPr id="28" name="Text Placeholder 27"/>
          <p:cNvSpPr>
            <a:spLocks noGrp="1"/>
          </p:cNvSpPr>
          <p:nvPr>
            <p:ph type="body" sz="quarter" idx="3"/>
          </p:nvPr>
        </p:nvSpPr>
        <p:spPr/>
        <p:txBody>
          <a:bodyPr>
            <a:normAutofit/>
          </a:bodyPr>
          <a:lstStyle/>
          <a:p>
            <a:pPr algn="ctr"/>
            <a:r>
              <a:rPr lang="en-US" dirty="0" smtClean="0"/>
              <a:t> Cholic acid treatment began</a:t>
            </a:r>
            <a:endParaRPr lang="en-US" dirty="0"/>
          </a:p>
        </p:txBody>
      </p:sp>
      <p:sp>
        <p:nvSpPr>
          <p:cNvPr id="29" name="Content Placeholder 28"/>
          <p:cNvSpPr>
            <a:spLocks noGrp="1"/>
          </p:cNvSpPr>
          <p:nvPr>
            <p:ph sz="quarter" idx="4"/>
          </p:nvPr>
        </p:nvSpPr>
        <p:spPr/>
        <p:txBody>
          <a:bodyPr>
            <a:normAutofit/>
          </a:bodyPr>
          <a:lstStyle/>
          <a:p>
            <a:pPr marL="0" indent="0">
              <a:buNone/>
            </a:pPr>
            <a:r>
              <a:rPr lang="en-US" dirty="0"/>
              <a:t>Matthew’s condition of newborn cholestasis was a consequence of inadequate bile acid synthesis stemming from a defect in side chain oxidation in the sterol 25-hydrolation pathway common to children with Peroxisomal Biogenesis Disorders, Zellweger’s Syndrome.</a:t>
            </a:r>
          </a:p>
        </p:txBody>
      </p:sp>
    </p:spTree>
    <p:extLst>
      <p:ext uri="{BB962C8B-B14F-4D97-AF65-F5344CB8AC3E}">
        <p14:creationId xmlns:p14="http://schemas.microsoft.com/office/powerpoint/2010/main" val="4239746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 of Cholic Acid</a:t>
            </a:r>
            <a:endParaRPr lang="en-US" dirty="0"/>
          </a:p>
        </p:txBody>
      </p:sp>
      <p:sp>
        <p:nvSpPr>
          <p:cNvPr id="6" name="Content Placeholder 5"/>
          <p:cNvSpPr>
            <a:spLocks noGrp="1"/>
          </p:cNvSpPr>
          <p:nvPr>
            <p:ph idx="1"/>
          </p:nvPr>
        </p:nvSpPr>
        <p:spPr/>
        <p:txBody>
          <a:bodyPr>
            <a:normAutofit lnSpcReduction="10000"/>
          </a:bodyPr>
          <a:lstStyle/>
          <a:p>
            <a:pPr>
              <a:buFont typeface="Wingdings" panose="05000000000000000000" pitchFamily="2" charset="2"/>
              <a:buChar char="v"/>
            </a:pPr>
            <a:r>
              <a:rPr lang="en-US" dirty="0" smtClean="0"/>
              <a:t>Further improvement in liver enzyme function</a:t>
            </a:r>
          </a:p>
          <a:p>
            <a:pPr marL="0" indent="0">
              <a:buNone/>
            </a:pPr>
            <a:r>
              <a:rPr lang="en-US" dirty="0" smtClean="0"/>
              <a:t>     Alkaline Phosphatase   166</a:t>
            </a:r>
          </a:p>
          <a:p>
            <a:pPr marL="0" indent="0">
              <a:buNone/>
            </a:pPr>
            <a:r>
              <a:rPr lang="en-US" dirty="0" smtClean="0"/>
              <a:t>     AST  from 130 to 68</a:t>
            </a:r>
          </a:p>
          <a:p>
            <a:pPr marL="0" indent="0">
              <a:buNone/>
            </a:pPr>
            <a:r>
              <a:rPr lang="en-US" dirty="0" smtClean="0"/>
              <a:t>     ALT from  80 to 40</a:t>
            </a:r>
          </a:p>
          <a:p>
            <a:pPr marL="0" indent="0">
              <a:buNone/>
            </a:pPr>
            <a:r>
              <a:rPr lang="en-US" dirty="0"/>
              <a:t> </a:t>
            </a:r>
            <a:r>
              <a:rPr lang="en-US" dirty="0" smtClean="0"/>
              <a:t>    GGT from 15 to 13</a:t>
            </a:r>
          </a:p>
          <a:p>
            <a:pPr>
              <a:buFont typeface="Wingdings" panose="05000000000000000000" pitchFamily="2" charset="2"/>
              <a:buChar char="v"/>
            </a:pPr>
            <a:r>
              <a:rPr lang="en-US" dirty="0" smtClean="0"/>
              <a:t>Continued improvements in vision, socialization, muscle tone, and growth </a:t>
            </a:r>
          </a:p>
          <a:p>
            <a:pPr>
              <a:buFont typeface="Wingdings" panose="05000000000000000000" pitchFamily="2" charset="2"/>
              <a:buChar char="v"/>
            </a:pPr>
            <a:r>
              <a:rPr lang="en-US" dirty="0" smtClean="0"/>
              <a:t>Normal A, D, E, K vitamin levels </a:t>
            </a:r>
          </a:p>
          <a:p>
            <a:endParaRPr lang="en-US" dirty="0"/>
          </a:p>
        </p:txBody>
      </p:sp>
    </p:spTree>
    <p:extLst>
      <p:ext uri="{BB962C8B-B14F-4D97-AF65-F5344CB8AC3E}">
        <p14:creationId xmlns:p14="http://schemas.microsoft.com/office/powerpoint/2010/main" val="245364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One Year of Cholic Acid Treatment</a:t>
            </a:r>
            <a:br>
              <a:rPr lang="en-US" dirty="0" smtClean="0"/>
            </a:br>
            <a:r>
              <a:rPr lang="en-US" dirty="0" smtClean="0"/>
              <a:t>Liver Biopsy Report </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6982" y="1600200"/>
            <a:ext cx="755003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06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Liver Biopsy Report after Two Years on Cholic Acid</a:t>
            </a:r>
            <a:endParaRPr lang="en-US" dirty="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98122" y="938435"/>
            <a:ext cx="3865605" cy="4522342"/>
          </a:xfrm>
        </p:spPr>
      </p:pic>
      <p:sp>
        <p:nvSpPr>
          <p:cNvPr id="5" name="Text Placeholder 4"/>
          <p:cNvSpPr>
            <a:spLocks noGrp="1"/>
          </p:cNvSpPr>
          <p:nvPr>
            <p:ph type="body" sz="half" idx="2"/>
          </p:nvPr>
        </p:nvSpPr>
        <p:spPr/>
        <p:txBody>
          <a:bodyPr/>
          <a:lstStyle/>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404445"/>
            <a:ext cx="3642654" cy="5212763"/>
          </a:xfrm>
          <a:prstGeom prst="rect">
            <a:avLst/>
          </a:prstGeom>
        </p:spPr>
      </p:pic>
    </p:spTree>
    <p:extLst>
      <p:ext uri="{BB962C8B-B14F-4D97-AF65-F5344CB8AC3E}">
        <p14:creationId xmlns:p14="http://schemas.microsoft.com/office/powerpoint/2010/main" val="347024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DHA-EE and Cholic Acid Treatment</a:t>
            </a:r>
            <a:br>
              <a:rPr lang="en-US" smtClean="0"/>
            </a:br>
            <a:r>
              <a:rPr lang="en-US" smtClean="0"/>
              <a:t>in Zellweger’s Syndrome</a:t>
            </a:r>
            <a:endParaRPr lang="en-US" dirty="0"/>
          </a:p>
        </p:txBody>
      </p:sp>
      <p:sp>
        <p:nvSpPr>
          <p:cNvPr id="17" name="Text Placeholder 16"/>
          <p:cNvSpPr>
            <a:spLocks noGrp="1"/>
          </p:cNvSpPr>
          <p:nvPr>
            <p:ph idx="1"/>
          </p:nvPr>
        </p:nvSpPr>
        <p:spPr/>
        <p:txBody>
          <a:bodyPr>
            <a:normAutofit fontScale="85000" lnSpcReduction="20000"/>
          </a:bodyPr>
          <a:lstStyle/>
          <a:p>
            <a:pPr>
              <a:buFont typeface="Wingdings" panose="05000000000000000000" pitchFamily="2" charset="2"/>
              <a:buChar char="v"/>
            </a:pPr>
            <a:r>
              <a:rPr lang="en-US" dirty="0" smtClean="0"/>
              <a:t>Reduced liver enzyme function tests</a:t>
            </a:r>
          </a:p>
          <a:p>
            <a:pPr>
              <a:buFont typeface="Wingdings" panose="05000000000000000000" pitchFamily="2" charset="2"/>
              <a:buChar char="v"/>
            </a:pPr>
            <a:r>
              <a:rPr lang="en-US" dirty="0" smtClean="0"/>
              <a:t>Improved nutrition</a:t>
            </a:r>
          </a:p>
          <a:p>
            <a:pPr>
              <a:buFont typeface="Wingdings" panose="05000000000000000000" pitchFamily="2" charset="2"/>
              <a:buChar char="v"/>
            </a:pPr>
            <a:r>
              <a:rPr lang="en-US" dirty="0" smtClean="0"/>
              <a:t>Absorption of fat-soluble vitamins</a:t>
            </a:r>
          </a:p>
          <a:p>
            <a:pPr>
              <a:buFont typeface="Wingdings" panose="05000000000000000000" pitchFamily="2" charset="2"/>
              <a:buChar char="v"/>
            </a:pPr>
            <a:r>
              <a:rPr lang="en-US" dirty="0" smtClean="0"/>
              <a:t>Weight gain and growth</a:t>
            </a:r>
          </a:p>
          <a:p>
            <a:pPr>
              <a:buFont typeface="Wingdings" panose="05000000000000000000" pitchFamily="2" charset="2"/>
              <a:buChar char="v"/>
            </a:pPr>
            <a:r>
              <a:rPr lang="en-US" dirty="0" smtClean="0"/>
              <a:t>Irritability amended</a:t>
            </a:r>
          </a:p>
          <a:p>
            <a:pPr>
              <a:buFont typeface="Wingdings" panose="05000000000000000000" pitchFamily="2" charset="2"/>
              <a:buChar char="v"/>
            </a:pPr>
            <a:r>
              <a:rPr lang="en-US" dirty="0" smtClean="0"/>
              <a:t>Gains in socialization, muscle tone, and vision</a:t>
            </a:r>
          </a:p>
          <a:p>
            <a:pPr>
              <a:buFont typeface="Wingdings" panose="05000000000000000000" pitchFamily="2" charset="2"/>
              <a:buChar char="v"/>
            </a:pPr>
            <a:r>
              <a:rPr lang="en-US" dirty="0" smtClean="0"/>
              <a:t>Lower VLCFA’s</a:t>
            </a:r>
          </a:p>
          <a:p>
            <a:pPr>
              <a:buFont typeface="Wingdings" panose="05000000000000000000" pitchFamily="2" charset="2"/>
              <a:buChar char="v"/>
            </a:pPr>
            <a:r>
              <a:rPr lang="en-US" dirty="0" smtClean="0"/>
              <a:t>Recovered plasmalogen ratios </a:t>
            </a:r>
          </a:p>
          <a:p>
            <a:pPr>
              <a:buFont typeface="Wingdings" panose="05000000000000000000" pitchFamily="2" charset="2"/>
              <a:buChar char="v"/>
            </a:pPr>
            <a:r>
              <a:rPr lang="en-US" dirty="0" smtClean="0"/>
              <a:t>Myelination normal </a:t>
            </a:r>
          </a:p>
          <a:p>
            <a:pPr>
              <a:buFont typeface="Wingdings" panose="05000000000000000000" pitchFamily="2" charset="2"/>
              <a:buChar char="v"/>
            </a:pPr>
            <a:r>
              <a:rPr lang="en-US" dirty="0" smtClean="0"/>
              <a:t>Higher </a:t>
            </a:r>
            <a:r>
              <a:rPr lang="en-US" dirty="0"/>
              <a:t>DHA </a:t>
            </a:r>
            <a:r>
              <a:rPr lang="en-US" dirty="0" smtClean="0"/>
              <a:t>levels</a:t>
            </a:r>
            <a:endParaRPr lang="en-US" dirty="0"/>
          </a:p>
        </p:txBody>
      </p:sp>
    </p:spTree>
    <p:extLst>
      <p:ext uri="{BB962C8B-B14F-4D97-AF65-F5344CB8AC3E}">
        <p14:creationId xmlns:p14="http://schemas.microsoft.com/office/powerpoint/2010/main" val="402876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Correction of symptoms</a:t>
            </a:r>
            <a:endParaRPr lang="en-US" dirty="0"/>
          </a:p>
        </p:txBody>
      </p:sp>
      <p:sp>
        <p:nvSpPr>
          <p:cNvPr id="5" name="Content Placeholder 4"/>
          <p:cNvSpPr>
            <a:spLocks noGrp="1"/>
          </p:cNvSpPr>
          <p:nvPr>
            <p:ph idx="1"/>
          </p:nvPr>
        </p:nvSpPr>
        <p:spPr/>
        <p:txBody>
          <a:bodyPr>
            <a:normAutofit fontScale="62500" lnSpcReduction="20000"/>
          </a:bodyPr>
          <a:lstStyle/>
          <a:p>
            <a:r>
              <a:rPr lang="en-US" dirty="0" smtClean="0"/>
              <a:t>DHA deficiency: decreased growth and survival of neurons along with inhibition of </a:t>
            </a:r>
            <a:r>
              <a:rPr lang="en-US" dirty="0"/>
              <a:t>cell membrane properties and activity of membrane bound enzymes, availability of </a:t>
            </a:r>
            <a:r>
              <a:rPr lang="en-US" dirty="0" smtClean="0"/>
              <a:t>neurotransmitters, diminished myelination, vision and hearing impairment, cognitive decline, elevated behavior indices, low plasmalogen ratio (cataracts), and </a:t>
            </a:r>
            <a:r>
              <a:rPr lang="en-US" dirty="0"/>
              <a:t>seizure disorder</a:t>
            </a:r>
            <a:r>
              <a:rPr lang="en-US" dirty="0" smtClean="0"/>
              <a:t>.</a:t>
            </a:r>
          </a:p>
          <a:p>
            <a:endParaRPr lang="en-US" dirty="0"/>
          </a:p>
          <a:p>
            <a:r>
              <a:rPr lang="en-US" dirty="0" smtClean="0"/>
              <a:t>Bile acid deficiency:  fat-soluble vitamin deficiency (</a:t>
            </a:r>
            <a:r>
              <a:rPr lang="en-US" dirty="0" err="1" smtClean="0"/>
              <a:t>Vit</a:t>
            </a:r>
            <a:r>
              <a:rPr lang="en-US" dirty="0" smtClean="0"/>
              <a:t>. ADEK </a:t>
            </a:r>
            <a:r>
              <a:rPr lang="en-US" dirty="0"/>
              <a:t>deficiencies: poor vision, development of retinitis </a:t>
            </a:r>
            <a:r>
              <a:rPr lang="en-US" dirty="0" err="1"/>
              <a:t>pigmentosa</a:t>
            </a:r>
            <a:r>
              <a:rPr lang="en-US" dirty="0"/>
              <a:t>, effect bone and tooth development, gene expression, cell growth, impaired balance and coordination (ataxia), myopathy, peripheral neuropathy, and newborn brain bleeds</a:t>
            </a:r>
            <a:r>
              <a:rPr lang="en-US" dirty="0" smtClean="0"/>
              <a:t>.), jaundice, stunted growth, diarrhea, loss of liver function, neural and adrenal toxicity, endocrine dysfunction, liver damage.</a:t>
            </a:r>
          </a:p>
          <a:p>
            <a:pPr marL="0" indent="0">
              <a:buNone/>
            </a:pPr>
            <a:endParaRPr lang="en-US" dirty="0" smtClean="0"/>
          </a:p>
          <a:p>
            <a:r>
              <a:rPr lang="en-US" dirty="0" smtClean="0"/>
              <a:t>Cholesterol deficiency: developmental delay, failure to thrive, hypotonia, large fontanel, deficiency in Co Q-10, adrenal gland hormone, bile acids, and vitamin D.</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99812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of No Treatment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Bile acid deficiency </a:t>
            </a:r>
            <a:r>
              <a:rPr lang="en-US" dirty="0" smtClean="0"/>
              <a:t>in Zellweger’s kills</a:t>
            </a:r>
            <a:r>
              <a:rPr lang="en-US" dirty="0" smtClean="0"/>
              <a:t>, slowly as starvation and malnutrition kills.</a:t>
            </a:r>
          </a:p>
          <a:p>
            <a:pPr>
              <a:buFont typeface="Wingdings" panose="05000000000000000000" pitchFamily="2" charset="2"/>
              <a:buChar char="v"/>
            </a:pPr>
            <a:r>
              <a:rPr lang="en-US" dirty="0" smtClean="0"/>
              <a:t>Bile acid deficiency </a:t>
            </a:r>
            <a:r>
              <a:rPr lang="en-US" dirty="0" smtClean="0"/>
              <a:t>in Zellweger’s is </a:t>
            </a:r>
            <a:r>
              <a:rPr lang="en-US" dirty="0" smtClean="0"/>
              <a:t>toxic</a:t>
            </a:r>
          </a:p>
          <a:p>
            <a:pPr marL="0" indent="0">
              <a:buNone/>
            </a:pPr>
            <a:r>
              <a:rPr lang="en-US" dirty="0"/>
              <a:t> </a:t>
            </a:r>
            <a:r>
              <a:rPr lang="en-US" dirty="0" smtClean="0"/>
              <a:t>    To the liver</a:t>
            </a:r>
          </a:p>
          <a:p>
            <a:pPr marL="0" indent="0">
              <a:buNone/>
            </a:pPr>
            <a:r>
              <a:rPr lang="en-US" dirty="0"/>
              <a:t> </a:t>
            </a:r>
            <a:r>
              <a:rPr lang="en-US" dirty="0" smtClean="0"/>
              <a:t>    To the nervous system</a:t>
            </a:r>
          </a:p>
          <a:p>
            <a:pPr marL="0" indent="0">
              <a:buNone/>
            </a:pPr>
            <a:r>
              <a:rPr lang="en-US" dirty="0"/>
              <a:t> </a:t>
            </a:r>
            <a:r>
              <a:rPr lang="en-US" dirty="0" smtClean="0"/>
              <a:t>    To life.</a:t>
            </a:r>
          </a:p>
          <a:p>
            <a:pPr>
              <a:buFont typeface="Wingdings" panose="05000000000000000000" pitchFamily="2" charset="2"/>
              <a:buChar char="v"/>
            </a:pPr>
            <a:r>
              <a:rPr lang="en-US" dirty="0" smtClean="0"/>
              <a:t>Bile acid deficiency </a:t>
            </a:r>
            <a:r>
              <a:rPr lang="en-US" dirty="0" smtClean="0"/>
              <a:t>in Zellweger’s is </a:t>
            </a:r>
            <a:r>
              <a:rPr lang="en-US" dirty="0" smtClean="0"/>
              <a:t>unnecessary and curable.</a:t>
            </a:r>
            <a:endParaRPr lang="en-US" dirty="0"/>
          </a:p>
        </p:txBody>
      </p:sp>
    </p:spTree>
    <p:extLst>
      <p:ext uri="{BB962C8B-B14F-4D97-AF65-F5344CB8AC3E}">
        <p14:creationId xmlns:p14="http://schemas.microsoft.com/office/powerpoint/2010/main" val="100893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Increased Life Expectancy </a:t>
            </a:r>
            <a:br>
              <a:rPr lang="en-US" dirty="0" smtClean="0"/>
            </a:br>
            <a:r>
              <a:rPr lang="en-US" dirty="0" smtClean="0"/>
              <a:t>and Quality of Life</a:t>
            </a:r>
            <a:endParaRPr lang="en-US" dirty="0"/>
          </a:p>
        </p:txBody>
      </p:sp>
      <p:sp>
        <p:nvSpPr>
          <p:cNvPr id="3" name="Content Placeholder 2"/>
          <p:cNvSpPr>
            <a:spLocks noGrp="1"/>
          </p:cNvSpPr>
          <p:nvPr>
            <p:ph sz="half" idx="1"/>
          </p:nvPr>
        </p:nvSpPr>
        <p:spPr/>
        <p:txBody>
          <a:bodyPr/>
          <a:lstStyle/>
          <a:p>
            <a:pPr marL="0" indent="0">
              <a:buNone/>
            </a:pPr>
            <a:r>
              <a:rPr lang="en-US" dirty="0" smtClean="0"/>
              <a:t>Matthew given </a:t>
            </a:r>
            <a:r>
              <a:rPr lang="en-US" dirty="0"/>
              <a:t>6</a:t>
            </a:r>
            <a:r>
              <a:rPr lang="en-US" dirty="0" smtClean="0"/>
              <a:t> months to </a:t>
            </a:r>
            <a:r>
              <a:rPr lang="en-US" dirty="0"/>
              <a:t>live </a:t>
            </a:r>
            <a:r>
              <a:rPr lang="en-US" dirty="0" smtClean="0"/>
              <a:t>due to Zellweger’s, Neonatal Adrenal Leukodystrophy (NALD)</a:t>
            </a:r>
          </a:p>
          <a:p>
            <a:pPr marL="0" indent="0">
              <a:buNone/>
            </a:pPr>
            <a:endParaRPr lang="en-US" dirty="0"/>
          </a:p>
        </p:txBody>
      </p:sp>
      <p:sp>
        <p:nvSpPr>
          <p:cNvPr id="6" name="Content Placeholder 5"/>
          <p:cNvSpPr>
            <a:spLocks noGrp="1"/>
          </p:cNvSpPr>
          <p:nvPr>
            <p:ph sz="half" idx="2"/>
          </p:nvPr>
        </p:nvSpPr>
        <p:spPr/>
        <p:txBody>
          <a:bodyPr/>
          <a:lstStyle/>
          <a:p>
            <a:pPr marL="0" indent="0">
              <a:buNone/>
            </a:pPr>
            <a:r>
              <a:rPr lang="en-US" dirty="0" smtClean="0"/>
              <a:t>Today Matthew is an honor student, poet, author, and composer.</a:t>
            </a:r>
          </a:p>
          <a:p>
            <a:pPr marL="0" indent="0">
              <a:buNone/>
            </a:pP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938566"/>
            <a:ext cx="2435892" cy="391943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733800"/>
            <a:ext cx="3832926" cy="2431477"/>
          </a:xfrm>
          <a:prstGeom prst="rect">
            <a:avLst/>
          </a:prstGeom>
        </p:spPr>
      </p:pic>
    </p:spTree>
    <p:extLst>
      <p:ext uri="{BB962C8B-B14F-4D97-AF65-F5344CB8AC3E}">
        <p14:creationId xmlns:p14="http://schemas.microsoft.com/office/powerpoint/2010/main" val="353925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Closing comments</a:t>
            </a:r>
            <a:endParaRPr lang="en-US" dirty="0"/>
          </a:p>
        </p:txBody>
      </p:sp>
      <p:sp>
        <p:nvSpPr>
          <p:cNvPr id="3" name="Content Placeholder 2"/>
          <p:cNvSpPr>
            <a:spLocks noGrp="1"/>
          </p:cNvSpPr>
          <p:nvPr>
            <p:ph idx="1"/>
          </p:nvPr>
        </p:nvSpPr>
        <p:spPr/>
        <p:txBody>
          <a:bodyPr/>
          <a:lstStyle/>
          <a:p>
            <a:pPr marL="0" indent="0">
              <a:buNone/>
            </a:pPr>
            <a:r>
              <a:rPr lang="en-US" dirty="0" smtClean="0"/>
              <a:t>Matthew grew up under a death sentence, with no treatment, only palliative care.  We ask the FDA to look into Matthew’s open chart and consider the results of treatment, to consider what could have been, …and what is, then to make a difference for tomorrow’s children.  Matthew’s dream is to have his life be of benefit to the children.</a:t>
            </a:r>
            <a:endParaRPr lang="en-US" dirty="0"/>
          </a:p>
        </p:txBody>
      </p:sp>
      <p:sp>
        <p:nvSpPr>
          <p:cNvPr id="4" name="Content Placeholder 3"/>
          <p:cNvSpPr>
            <a:spLocks noGrp="1"/>
          </p:cNvSpPr>
          <p:nvPr>
            <p:ph sz="half" idx="4294967295"/>
          </p:nvPr>
        </p:nvSpPr>
        <p:spPr>
          <a:xfrm>
            <a:off x="5105400" y="1600200"/>
            <a:ext cx="4038600" cy="4525963"/>
          </a:xfrm>
        </p:spPr>
        <p:txBody>
          <a:bodyPr/>
          <a:lstStyle/>
          <a:p>
            <a:endParaRPr lang="en-US" dirty="0" smtClean="0"/>
          </a:p>
          <a:p>
            <a:endParaRPr lang="en-US" dirty="0"/>
          </a:p>
        </p:txBody>
      </p:sp>
    </p:spTree>
    <p:extLst>
      <p:ext uri="{BB962C8B-B14F-4D97-AF65-F5344CB8AC3E}">
        <p14:creationId xmlns:p14="http://schemas.microsoft.com/office/powerpoint/2010/main" val="304173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Portrait </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31602" y="1600200"/>
            <a:ext cx="3089796" cy="4525963"/>
          </a:xfrm>
        </p:spPr>
      </p:pic>
      <p:sp>
        <p:nvSpPr>
          <p:cNvPr id="7" name="Content Placeholder 6"/>
          <p:cNvSpPr>
            <a:spLocks noGrp="1"/>
          </p:cNvSpPr>
          <p:nvPr>
            <p:ph sz="half" idx="2"/>
          </p:nvPr>
        </p:nvSpPr>
        <p:spPr/>
        <p:txBody>
          <a:bodyPr/>
          <a:lstStyle/>
          <a:p>
            <a:pPr>
              <a:buFont typeface="Wingdings" panose="05000000000000000000" pitchFamily="2" charset="2"/>
              <a:buChar char="v"/>
            </a:pPr>
            <a:r>
              <a:rPr lang="en-US" dirty="0" smtClean="0"/>
              <a:t>Low birth weight</a:t>
            </a:r>
          </a:p>
          <a:p>
            <a:pPr>
              <a:buFont typeface="Wingdings" panose="05000000000000000000" pitchFamily="2" charset="2"/>
              <a:buChar char="v"/>
            </a:pPr>
            <a:r>
              <a:rPr lang="en-US" dirty="0" smtClean="0"/>
              <a:t>Pilonidal crease</a:t>
            </a:r>
          </a:p>
          <a:p>
            <a:pPr>
              <a:buFont typeface="Wingdings" panose="05000000000000000000" pitchFamily="2" charset="2"/>
              <a:buChar char="v"/>
            </a:pPr>
            <a:r>
              <a:rPr lang="en-US" dirty="0" smtClean="0"/>
              <a:t>Large fontanel</a:t>
            </a:r>
          </a:p>
          <a:p>
            <a:pPr>
              <a:buFont typeface="Wingdings" panose="05000000000000000000" pitchFamily="2" charset="2"/>
              <a:buChar char="v"/>
            </a:pPr>
            <a:r>
              <a:rPr lang="en-US" dirty="0" smtClean="0"/>
              <a:t>Failed hearing test</a:t>
            </a:r>
          </a:p>
          <a:p>
            <a:pPr>
              <a:buFont typeface="Wingdings" panose="05000000000000000000" pitchFamily="2" charset="2"/>
              <a:buChar char="v"/>
            </a:pPr>
            <a:r>
              <a:rPr lang="en-US" dirty="0" smtClean="0"/>
              <a:t>Newborn feeding problems</a:t>
            </a:r>
          </a:p>
          <a:p>
            <a:pPr>
              <a:buFont typeface="Wingdings" panose="05000000000000000000" pitchFamily="2" charset="2"/>
              <a:buChar char="v"/>
            </a:pPr>
            <a:r>
              <a:rPr lang="en-US" dirty="0" smtClean="0"/>
              <a:t> </a:t>
            </a:r>
            <a:r>
              <a:rPr lang="en-US" dirty="0"/>
              <a:t>J</a:t>
            </a:r>
            <a:r>
              <a:rPr lang="en-US" dirty="0" smtClean="0"/>
              <a:t>aundice</a:t>
            </a:r>
            <a:endParaRPr lang="en-US" dirty="0"/>
          </a:p>
        </p:txBody>
      </p:sp>
    </p:spTree>
    <p:extLst>
      <p:ext uri="{BB962C8B-B14F-4D97-AF65-F5344CB8AC3E}">
        <p14:creationId xmlns:p14="http://schemas.microsoft.com/office/powerpoint/2010/main" val="205946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Hospitalized at 10 weeks</a:t>
            </a:r>
            <a:endParaRPr lang="en-US" dirty="0"/>
          </a:p>
        </p:txBody>
      </p:sp>
      <p:sp>
        <p:nvSpPr>
          <p:cNvPr id="4" name="Content Placeholder 3"/>
          <p:cNvSpPr>
            <a:spLocks noGrp="1"/>
          </p:cNvSpPr>
          <p:nvPr>
            <p:ph sz="half" idx="2"/>
          </p:nvPr>
        </p:nvSpPr>
        <p:spPr/>
        <p:txBody>
          <a:bodyPr/>
          <a:lstStyle/>
          <a:p>
            <a:pPr>
              <a:buFont typeface="Wingdings" panose="05000000000000000000" pitchFamily="2" charset="2"/>
              <a:buChar char="v"/>
            </a:pPr>
            <a:r>
              <a:rPr lang="en-US" dirty="0" smtClean="0"/>
              <a:t>Failure to thrive</a:t>
            </a:r>
          </a:p>
          <a:p>
            <a:pPr>
              <a:buFont typeface="Wingdings" panose="05000000000000000000" pitchFamily="2" charset="2"/>
              <a:buChar char="v"/>
            </a:pPr>
            <a:r>
              <a:rPr lang="en-US" dirty="0" smtClean="0"/>
              <a:t>Steatorrhea</a:t>
            </a:r>
          </a:p>
          <a:p>
            <a:pPr>
              <a:buFont typeface="Wingdings" panose="05000000000000000000" pitchFamily="2" charset="2"/>
              <a:buChar char="v"/>
            </a:pPr>
            <a:r>
              <a:rPr lang="en-US" dirty="0" smtClean="0"/>
              <a:t>Episodes of profuse perspiration</a:t>
            </a:r>
          </a:p>
          <a:p>
            <a:pPr>
              <a:buFont typeface="Wingdings" panose="05000000000000000000" pitchFamily="2" charset="2"/>
              <a:buChar char="v"/>
            </a:pPr>
            <a:r>
              <a:rPr lang="en-US" dirty="0" smtClean="0"/>
              <a:t>Joint crepitus </a:t>
            </a:r>
          </a:p>
          <a:p>
            <a:pPr>
              <a:buFont typeface="Wingdings" panose="05000000000000000000" pitchFamily="2" charset="2"/>
              <a:buChar char="v"/>
            </a:pPr>
            <a:r>
              <a:rPr lang="en-US" dirty="0" smtClean="0"/>
              <a:t>Extreme fussiness</a:t>
            </a:r>
          </a:p>
          <a:p>
            <a:pPr>
              <a:buFont typeface="Wingdings" panose="05000000000000000000" pitchFamily="2" charset="2"/>
              <a:buChar char="v"/>
            </a:pPr>
            <a:r>
              <a:rPr lang="en-US" dirty="0" smtClean="0"/>
              <a:t>Elevated VLCFA</a:t>
            </a:r>
          </a:p>
          <a:p>
            <a:pPr>
              <a:buFont typeface="Wingdings" panose="05000000000000000000" pitchFamily="2" charset="2"/>
              <a:buChar char="v"/>
            </a:pPr>
            <a:r>
              <a:rPr lang="en-US" dirty="0" smtClean="0"/>
              <a:t>Elevated liver enzymes</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22472" y="1600200"/>
            <a:ext cx="3116127" cy="4525963"/>
          </a:xfrm>
        </p:spPr>
      </p:pic>
    </p:spTree>
    <p:extLst>
      <p:ext uri="{BB962C8B-B14F-4D97-AF65-F5344CB8AC3E}">
        <p14:creationId xmlns:p14="http://schemas.microsoft.com/office/powerpoint/2010/main" val="215738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Diagnosis: Zellweger’s Syndrome</a:t>
            </a:r>
            <a:endParaRPr lang="en-US" dirty="0"/>
          </a:p>
        </p:txBody>
      </p:sp>
      <p:sp>
        <p:nvSpPr>
          <p:cNvPr id="4" name="Content Placeholder 3"/>
          <p:cNvSpPr>
            <a:spLocks noGrp="1"/>
          </p:cNvSpPr>
          <p:nvPr>
            <p:ph idx="1"/>
          </p:nvPr>
        </p:nvSpPr>
        <p:spPr/>
        <p:txBody>
          <a:bodyPr>
            <a:normAutofit lnSpcReduction="10000"/>
          </a:bodyPr>
          <a:lstStyle/>
          <a:p>
            <a:endParaRPr lang="en-US" dirty="0" smtClean="0"/>
          </a:p>
          <a:p>
            <a:r>
              <a:rPr lang="en-US" dirty="0" smtClean="0"/>
              <a:t>Liver cholestasis (bile acid deficiency)</a:t>
            </a:r>
          </a:p>
          <a:p>
            <a:r>
              <a:rPr lang="en-US" dirty="0"/>
              <a:t>DHA </a:t>
            </a:r>
            <a:r>
              <a:rPr lang="en-US" dirty="0" smtClean="0"/>
              <a:t>deficiency</a:t>
            </a:r>
          </a:p>
          <a:p>
            <a:r>
              <a:rPr lang="en-US" dirty="0" smtClean="0"/>
              <a:t>Impaired plasmalogen biosynthesis</a:t>
            </a:r>
          </a:p>
          <a:p>
            <a:r>
              <a:rPr lang="en-US" dirty="0" smtClean="0"/>
              <a:t>Fat soluble vitamin deficiency (A, D, E, K)</a:t>
            </a:r>
          </a:p>
          <a:p>
            <a:r>
              <a:rPr lang="en-US" dirty="0" smtClean="0"/>
              <a:t>Visual and hearing impairment</a:t>
            </a:r>
          </a:p>
          <a:p>
            <a:r>
              <a:rPr lang="en-US" dirty="0" smtClean="0"/>
              <a:t>Leukodystrophy</a:t>
            </a:r>
          </a:p>
          <a:p>
            <a:r>
              <a:rPr lang="en-US" dirty="0" smtClean="0"/>
              <a:t>Low cholesterol </a:t>
            </a:r>
          </a:p>
          <a:p>
            <a:endParaRPr lang="en-US" dirty="0"/>
          </a:p>
        </p:txBody>
      </p:sp>
    </p:spTree>
    <p:extLst>
      <p:ext uri="{BB962C8B-B14F-4D97-AF65-F5344CB8AC3E}">
        <p14:creationId xmlns:p14="http://schemas.microsoft.com/office/powerpoint/2010/main" val="397209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and Treatment</a:t>
            </a:r>
            <a:br>
              <a:rPr lang="en-US" dirty="0" smtClean="0"/>
            </a:br>
            <a:r>
              <a:rPr lang="en-US" dirty="0" smtClean="0"/>
              <a:t>for Zellweger’s</a:t>
            </a:r>
            <a:endParaRPr lang="en-US" dirty="0"/>
          </a:p>
        </p:txBody>
      </p:sp>
      <p:sp>
        <p:nvSpPr>
          <p:cNvPr id="5" name="Text Placeholder 4"/>
          <p:cNvSpPr>
            <a:spLocks noGrp="1"/>
          </p:cNvSpPr>
          <p:nvPr>
            <p:ph type="body" idx="1"/>
          </p:nvPr>
        </p:nvSpPr>
        <p:spPr/>
        <p:txBody>
          <a:bodyPr/>
          <a:lstStyle/>
          <a:p>
            <a:pPr algn="ctr"/>
            <a:r>
              <a:rPr lang="en-US" dirty="0" smtClean="0"/>
              <a:t>Symptoms</a:t>
            </a:r>
            <a:endParaRPr lang="en-US" dirty="0"/>
          </a:p>
        </p:txBody>
      </p:sp>
      <p:sp>
        <p:nvSpPr>
          <p:cNvPr id="6" name="Content Placeholder 5"/>
          <p:cNvSpPr>
            <a:spLocks noGrp="1"/>
          </p:cNvSpPr>
          <p:nvPr>
            <p:ph sz="half" idx="2"/>
          </p:nvPr>
        </p:nvSpPr>
        <p:spPr/>
        <p:txBody>
          <a:bodyPr/>
          <a:lstStyle/>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DHA deficiency</a:t>
            </a:r>
          </a:p>
          <a:p>
            <a:pPr marL="0" indent="0">
              <a:buNone/>
            </a:pPr>
            <a:endParaRPr lang="en-US" dirty="0" smtClean="0"/>
          </a:p>
          <a:p>
            <a:pPr>
              <a:buFont typeface="Wingdings" panose="05000000000000000000" pitchFamily="2" charset="2"/>
              <a:buChar char="v"/>
            </a:pPr>
            <a:r>
              <a:rPr lang="en-US" dirty="0" smtClean="0"/>
              <a:t>Bile acid deficiency</a:t>
            </a:r>
          </a:p>
          <a:p>
            <a:pPr marL="0" indent="0">
              <a:buNone/>
            </a:pPr>
            <a:endParaRPr lang="en-US" dirty="0" smtClean="0"/>
          </a:p>
          <a:p>
            <a:pPr>
              <a:buFont typeface="Wingdings" panose="05000000000000000000" pitchFamily="2" charset="2"/>
              <a:buChar char="v"/>
            </a:pPr>
            <a:r>
              <a:rPr lang="en-US" dirty="0" smtClean="0"/>
              <a:t>Adrenal insufficiency</a:t>
            </a:r>
          </a:p>
          <a:p>
            <a:pPr>
              <a:buFont typeface="Wingdings" panose="05000000000000000000" pitchFamily="2" charset="2"/>
              <a:buChar char="v"/>
            </a:pPr>
            <a:endParaRPr lang="en-US" dirty="0"/>
          </a:p>
          <a:p>
            <a:pPr>
              <a:buFont typeface="Wingdings" panose="05000000000000000000" pitchFamily="2" charset="2"/>
              <a:buChar char="v"/>
            </a:pPr>
            <a:r>
              <a:rPr lang="en-US" dirty="0" smtClean="0"/>
              <a:t>Low cholesterol</a:t>
            </a:r>
            <a:endParaRPr lang="en-US" dirty="0"/>
          </a:p>
        </p:txBody>
      </p:sp>
      <p:sp>
        <p:nvSpPr>
          <p:cNvPr id="7" name="Text Placeholder 6"/>
          <p:cNvSpPr>
            <a:spLocks noGrp="1"/>
          </p:cNvSpPr>
          <p:nvPr>
            <p:ph type="body" sz="quarter" idx="3"/>
          </p:nvPr>
        </p:nvSpPr>
        <p:spPr/>
        <p:txBody>
          <a:bodyPr/>
          <a:lstStyle/>
          <a:p>
            <a:pPr algn="ctr"/>
            <a:r>
              <a:rPr lang="en-US" dirty="0" smtClean="0"/>
              <a:t>Treatment</a:t>
            </a:r>
            <a:endParaRPr lang="en-US" dirty="0"/>
          </a:p>
        </p:txBody>
      </p:sp>
      <p:sp>
        <p:nvSpPr>
          <p:cNvPr id="8" name="Content Placeholder 7"/>
          <p:cNvSpPr>
            <a:spLocks noGrp="1"/>
          </p:cNvSpPr>
          <p:nvPr>
            <p:ph sz="quarter" idx="4"/>
          </p:nvPr>
        </p:nvSpPr>
        <p:spPr/>
        <p:txBody>
          <a:bodyPr/>
          <a:lstStyle/>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DHA-EE </a:t>
            </a:r>
          </a:p>
          <a:p>
            <a:pPr marL="0" indent="0">
              <a:buNone/>
            </a:pPr>
            <a:endParaRPr lang="en-US" dirty="0"/>
          </a:p>
          <a:p>
            <a:pPr>
              <a:buFont typeface="Wingdings" panose="05000000000000000000" pitchFamily="2" charset="2"/>
              <a:buChar char="v"/>
            </a:pPr>
            <a:r>
              <a:rPr lang="en-US" dirty="0" smtClean="0"/>
              <a:t>Cholic Acid </a:t>
            </a:r>
          </a:p>
          <a:p>
            <a:pPr>
              <a:buFont typeface="Wingdings" panose="05000000000000000000" pitchFamily="2" charset="2"/>
              <a:buChar char="v"/>
            </a:pPr>
            <a:endParaRPr lang="en-US" dirty="0"/>
          </a:p>
          <a:p>
            <a:pPr>
              <a:buFont typeface="Wingdings" panose="05000000000000000000" pitchFamily="2" charset="2"/>
              <a:buChar char="v"/>
            </a:pPr>
            <a:r>
              <a:rPr lang="en-US" dirty="0" smtClean="0"/>
              <a:t>Corticosteroid </a:t>
            </a:r>
          </a:p>
          <a:p>
            <a:pPr>
              <a:buFont typeface="Wingdings" panose="05000000000000000000" pitchFamily="2" charset="2"/>
              <a:buChar char="v"/>
            </a:pPr>
            <a:endParaRPr lang="en-US" dirty="0"/>
          </a:p>
          <a:p>
            <a:pPr>
              <a:buFont typeface="Wingdings" panose="05000000000000000000" pitchFamily="2" charset="2"/>
              <a:buChar char="v"/>
            </a:pPr>
            <a:r>
              <a:rPr lang="en-US" dirty="0" smtClean="0"/>
              <a:t>?</a:t>
            </a:r>
            <a:endParaRPr lang="en-US" dirty="0"/>
          </a:p>
        </p:txBody>
      </p:sp>
    </p:spTree>
    <p:extLst>
      <p:ext uri="{BB962C8B-B14F-4D97-AF65-F5344CB8AC3E}">
        <p14:creationId xmlns:p14="http://schemas.microsoft.com/office/powerpoint/2010/main" val="116134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Difference of Three Weeks</a:t>
            </a:r>
            <a:endParaRPr lang="en-US" dirty="0"/>
          </a:p>
        </p:txBody>
      </p:sp>
      <p:sp>
        <p:nvSpPr>
          <p:cNvPr id="9" name="Text Placeholder 8"/>
          <p:cNvSpPr>
            <a:spLocks noGrp="1"/>
          </p:cNvSpPr>
          <p:nvPr>
            <p:ph type="body" idx="1"/>
          </p:nvPr>
        </p:nvSpPr>
        <p:spPr/>
        <p:txBody>
          <a:bodyPr/>
          <a:lstStyle/>
          <a:p>
            <a:r>
              <a:rPr lang="en-US" dirty="0" smtClean="0"/>
              <a:t>   May 4                     May 26</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590801"/>
            <a:ext cx="4040188" cy="2286000"/>
          </a:xfrm>
        </p:spPr>
      </p:pic>
      <p:sp>
        <p:nvSpPr>
          <p:cNvPr id="10" name="Text Placeholder 9"/>
          <p:cNvSpPr>
            <a:spLocks noGrp="1"/>
          </p:cNvSpPr>
          <p:nvPr>
            <p:ph type="body" sz="quarter" idx="3"/>
          </p:nvPr>
        </p:nvSpPr>
        <p:spPr/>
        <p:txBody>
          <a:bodyPr>
            <a:normAutofit/>
          </a:bodyPr>
          <a:lstStyle/>
          <a:p>
            <a:r>
              <a:rPr lang="en-US" dirty="0" smtClean="0"/>
              <a:t>   DHA-EE begins at 5 months </a:t>
            </a:r>
            <a:endParaRPr lang="en-US" dirty="0"/>
          </a:p>
        </p:txBody>
      </p:sp>
      <p:sp>
        <p:nvSpPr>
          <p:cNvPr id="4" name="Content Placeholder 3"/>
          <p:cNvSpPr>
            <a:spLocks noGrp="1"/>
          </p:cNvSpPr>
          <p:nvPr>
            <p:ph sz="quarter" idx="4"/>
          </p:nvPr>
        </p:nvSpPr>
        <p:spPr/>
        <p:txBody>
          <a:bodyPr>
            <a:normAutofit fontScale="92500" lnSpcReduction="10000"/>
          </a:bodyPr>
          <a:lstStyle/>
          <a:p>
            <a:r>
              <a:rPr lang="en-US" dirty="0" smtClean="0"/>
              <a:t>Steatorrhea from ++++ to - </a:t>
            </a:r>
            <a:endParaRPr lang="en-US" dirty="0"/>
          </a:p>
          <a:p>
            <a:r>
              <a:rPr lang="en-US" dirty="0" smtClean="0"/>
              <a:t>Change in liver enzyme tests</a:t>
            </a:r>
          </a:p>
          <a:p>
            <a:pPr marL="0" indent="0">
              <a:buNone/>
            </a:pPr>
            <a:r>
              <a:rPr lang="en-US" dirty="0" smtClean="0"/>
              <a:t>     </a:t>
            </a:r>
            <a:r>
              <a:rPr lang="en-US" dirty="0" err="1" smtClean="0"/>
              <a:t>Alk</a:t>
            </a:r>
            <a:r>
              <a:rPr lang="en-US" dirty="0" smtClean="0"/>
              <a:t> </a:t>
            </a:r>
            <a:r>
              <a:rPr lang="en-US" dirty="0" err="1" smtClean="0"/>
              <a:t>Phos</a:t>
            </a:r>
            <a:r>
              <a:rPr lang="en-US" dirty="0" smtClean="0"/>
              <a:t>  from 757 to 339</a:t>
            </a:r>
          </a:p>
          <a:p>
            <a:pPr marL="0" indent="0">
              <a:buNone/>
            </a:pPr>
            <a:r>
              <a:rPr lang="en-US" dirty="0"/>
              <a:t> </a:t>
            </a:r>
            <a:r>
              <a:rPr lang="en-US" dirty="0" smtClean="0"/>
              <a:t>    AST from 459 to 238</a:t>
            </a:r>
          </a:p>
          <a:p>
            <a:pPr marL="0" indent="0">
              <a:buNone/>
            </a:pPr>
            <a:r>
              <a:rPr lang="en-US" dirty="0"/>
              <a:t> </a:t>
            </a:r>
            <a:r>
              <a:rPr lang="en-US" dirty="0" smtClean="0"/>
              <a:t>    ALT from 300 to 141</a:t>
            </a:r>
          </a:p>
          <a:p>
            <a:pPr marL="0" indent="0">
              <a:buNone/>
            </a:pPr>
            <a:r>
              <a:rPr lang="en-US" dirty="0"/>
              <a:t> </a:t>
            </a:r>
            <a:r>
              <a:rPr lang="en-US" dirty="0" smtClean="0"/>
              <a:t>    GGT from 123 to 40</a:t>
            </a:r>
          </a:p>
          <a:p>
            <a:r>
              <a:rPr lang="en-US" dirty="0" smtClean="0"/>
              <a:t>Change in VLCFA’s</a:t>
            </a:r>
          </a:p>
          <a:p>
            <a:pPr marL="0" indent="0">
              <a:buNone/>
            </a:pPr>
            <a:r>
              <a:rPr lang="en-US" dirty="0"/>
              <a:t> </a:t>
            </a:r>
            <a:r>
              <a:rPr lang="en-US" dirty="0" smtClean="0"/>
              <a:t>    26:0/22:0    0.188 to 0.134</a:t>
            </a:r>
          </a:p>
          <a:p>
            <a:pPr marL="0" indent="0">
              <a:buNone/>
            </a:pPr>
            <a:r>
              <a:rPr lang="en-US" dirty="0"/>
              <a:t> </a:t>
            </a:r>
            <a:r>
              <a:rPr lang="en-US" dirty="0" smtClean="0"/>
              <a:t>    26:1/22:0    0.426 to 0.299</a:t>
            </a:r>
          </a:p>
          <a:p>
            <a:r>
              <a:rPr lang="en-US" dirty="0" smtClean="0"/>
              <a:t>Weight gain of 2.9 pounds</a:t>
            </a:r>
          </a:p>
          <a:p>
            <a:endParaRPr lang="en-US" dirty="0"/>
          </a:p>
        </p:txBody>
      </p:sp>
      <p:sp>
        <p:nvSpPr>
          <p:cNvPr id="12" name="Right Arrow 11"/>
          <p:cNvSpPr/>
          <p:nvPr/>
        </p:nvSpPr>
        <p:spPr>
          <a:xfrm>
            <a:off x="1676400" y="1905000"/>
            <a:ext cx="1066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60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lgn="ctr"/>
            <a:r>
              <a:rPr lang="en-US" dirty="0" smtClean="0"/>
              <a:t>The Difference </a:t>
            </a:r>
            <a:br>
              <a:rPr lang="en-US" dirty="0" smtClean="0"/>
            </a:br>
            <a:r>
              <a:rPr lang="en-US" dirty="0" smtClean="0"/>
              <a:t>of One Year</a:t>
            </a:r>
            <a:br>
              <a:rPr lang="en-US" dirty="0" smtClean="0"/>
            </a:br>
            <a:endParaRPr lang="en-US" dirty="0"/>
          </a:p>
        </p:txBody>
      </p:sp>
      <p:sp>
        <p:nvSpPr>
          <p:cNvPr id="18" name="Text Placeholder 17"/>
          <p:cNvSpPr>
            <a:spLocks noGrp="1"/>
          </p:cNvSpPr>
          <p:nvPr>
            <p:ph type="body" sz="half" idx="2"/>
          </p:nvPr>
        </p:nvSpPr>
        <p:spPr/>
        <p:txBody>
          <a:bodyPr/>
          <a:lstStyle/>
          <a:p>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3673" y="273050"/>
            <a:ext cx="4354504" cy="585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12" y="1066800"/>
            <a:ext cx="3506724" cy="5105400"/>
          </a:xfrm>
          <a:prstGeom prst="rect">
            <a:avLst/>
          </a:prstGeom>
        </p:spPr>
      </p:pic>
    </p:spTree>
    <p:extLst>
      <p:ext uri="{BB962C8B-B14F-4D97-AF65-F5344CB8AC3E}">
        <p14:creationId xmlns:p14="http://schemas.microsoft.com/office/powerpoint/2010/main" val="216275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Liver Enzyme Functions at One Year</a:t>
            </a:r>
            <a:endParaRPr lang="en-US" dirty="0"/>
          </a:p>
        </p:txBody>
      </p:sp>
      <p:pic>
        <p:nvPicPr>
          <p:cNvPr id="1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53988" y="1705925"/>
            <a:ext cx="4036024" cy="431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44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Neurological Results</a:t>
            </a:r>
            <a:endParaRPr lang="en-US" dirty="0"/>
          </a:p>
        </p:txBody>
      </p:sp>
      <p:sp>
        <p:nvSpPr>
          <p:cNvPr id="9" name="Text Placeholder 8"/>
          <p:cNvSpPr>
            <a:spLocks noGrp="1"/>
          </p:cNvSpPr>
          <p:nvPr>
            <p:ph type="body" idx="1"/>
          </p:nvPr>
        </p:nvSpPr>
        <p:spPr/>
        <p:txBody>
          <a:bodyPr/>
          <a:lstStyle/>
          <a:p>
            <a:pPr algn="ctr"/>
            <a:r>
              <a:rPr lang="en-US" dirty="0" smtClean="0"/>
              <a:t>Myelination normal at 2</a:t>
            </a:r>
            <a:endParaRPr lang="en-US" dirty="0"/>
          </a:p>
        </p:txBody>
      </p:sp>
      <p:sp>
        <p:nvSpPr>
          <p:cNvPr id="11" name="Text Placeholder 10"/>
          <p:cNvSpPr>
            <a:spLocks noGrp="1"/>
          </p:cNvSpPr>
          <p:nvPr>
            <p:ph type="body" sz="quarter" idx="3"/>
          </p:nvPr>
        </p:nvSpPr>
        <p:spPr/>
        <p:txBody>
          <a:bodyPr>
            <a:normAutofit fontScale="77500" lnSpcReduction="20000"/>
          </a:bodyPr>
          <a:lstStyle/>
          <a:p>
            <a:pPr algn="ctr"/>
            <a:r>
              <a:rPr lang="en-US" dirty="0" smtClean="0"/>
              <a:t>MRI scans </a:t>
            </a:r>
          </a:p>
          <a:p>
            <a:pPr algn="ctr"/>
            <a:r>
              <a:rPr lang="en-US" dirty="0" smtClean="0"/>
              <a:t> 5 months and 4 years</a:t>
            </a:r>
            <a:endParaRPr lang="en-US" dirty="0"/>
          </a:p>
        </p:txBody>
      </p:sp>
      <p:pic>
        <p:nvPicPr>
          <p:cNvPr id="13"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530108"/>
            <a:ext cx="4040188" cy="324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Content Placeholder 2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572000" y="2819400"/>
            <a:ext cx="4191000" cy="2438400"/>
          </a:xfrm>
        </p:spPr>
      </p:pic>
    </p:spTree>
    <p:extLst>
      <p:ext uri="{BB962C8B-B14F-4D97-AF65-F5344CB8AC3E}">
        <p14:creationId xmlns:p14="http://schemas.microsoft.com/office/powerpoint/2010/main" val="757957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1739</TotalTime>
  <Words>992</Words>
  <Application>Microsoft Office PowerPoint</Application>
  <PresentationFormat>On-screen Show (4:3)</PresentationFormat>
  <Paragraphs>138</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Matthew’s Medical Summary</vt:lpstr>
      <vt:lpstr>Birth Portrait </vt:lpstr>
      <vt:lpstr>Hospitalized at 10 weeks</vt:lpstr>
      <vt:lpstr>Diagnosis: Zellweger’s Syndrome</vt:lpstr>
      <vt:lpstr>Symptoms and Treatment for Zellweger’s</vt:lpstr>
      <vt:lpstr>The Difference of Three Weeks</vt:lpstr>
      <vt:lpstr>The Difference  of One Year </vt:lpstr>
      <vt:lpstr>Liver Enzyme Functions at One Year</vt:lpstr>
      <vt:lpstr>Neurological Results</vt:lpstr>
      <vt:lpstr>Bile Acid Deficiency</vt:lpstr>
      <vt:lpstr>Results of Cholic Acid</vt:lpstr>
      <vt:lpstr>One Year of Cholic Acid Treatment Liver Biopsy Report </vt:lpstr>
      <vt:lpstr>Liver Biopsy Report after Two Years on Cholic Acid</vt:lpstr>
      <vt:lpstr>DHA-EE and Cholic Acid Treatment in Zellweger’s Syndrome</vt:lpstr>
      <vt:lpstr>Correction of symptoms</vt:lpstr>
      <vt:lpstr>Difference of No Treatment</vt:lpstr>
      <vt:lpstr>Increased Life Expectancy  and Quality of Life</vt:lpstr>
      <vt:lpstr>Closing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Mom's Lap</dc:creator>
  <cp:lastModifiedBy>Mom's Lap</cp:lastModifiedBy>
  <cp:revision>78</cp:revision>
  <cp:lastPrinted>2014-09-26T15:07:21Z</cp:lastPrinted>
  <dcterms:created xsi:type="dcterms:W3CDTF">2014-09-02T13:56:23Z</dcterms:created>
  <dcterms:modified xsi:type="dcterms:W3CDTF">2014-10-01T14:30:17Z</dcterms:modified>
</cp:coreProperties>
</file>