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1" r:id="rId5"/>
    <p:sldId id="259"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08AB159-E199-42E1-BB94-D6D4A878D211}"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57059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8AB159-E199-42E1-BB94-D6D4A878D211}"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1610212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8AB159-E199-42E1-BB94-D6D4A878D211}"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354591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8AB159-E199-42E1-BB94-D6D4A878D211}"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2651042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8AB159-E199-42E1-BB94-D6D4A878D211}"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1763172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8AB159-E199-42E1-BB94-D6D4A878D211}"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305203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8AB159-E199-42E1-BB94-D6D4A878D211}" type="datetimeFigureOut">
              <a:rPr lang="en-US" smtClean="0"/>
              <a:t>8/29/2019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491629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08AB159-E199-42E1-BB94-D6D4A878D211}" type="datetimeFigureOut">
              <a:rPr lang="en-US" smtClean="0"/>
              <a:t>8/29/2019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812804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8AB159-E199-42E1-BB94-D6D4A878D211}" type="datetimeFigureOut">
              <a:rPr lang="en-US" smtClean="0"/>
              <a:t>8/29/2019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199111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8AB159-E199-42E1-BB94-D6D4A878D211}"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160207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8AB159-E199-42E1-BB94-D6D4A878D211}"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6D5B98-D4C6-42C9-947D-43F7A37AE647}" type="slidenum">
              <a:rPr lang="en-US" smtClean="0"/>
              <a:t>‹#›</a:t>
            </a:fld>
            <a:endParaRPr lang="en-US"/>
          </a:p>
        </p:txBody>
      </p:sp>
    </p:spTree>
    <p:extLst>
      <p:ext uri="{BB962C8B-B14F-4D97-AF65-F5344CB8AC3E}">
        <p14:creationId xmlns:p14="http://schemas.microsoft.com/office/powerpoint/2010/main" val="4283351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8AB159-E199-42E1-BB94-D6D4A878D211}" type="datetimeFigureOut">
              <a:rPr lang="en-US" smtClean="0"/>
              <a:t>8/29/2019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6D5B98-D4C6-42C9-947D-43F7A37AE647}" type="slidenum">
              <a:rPr lang="en-US" smtClean="0"/>
              <a:t>‹#›</a:t>
            </a:fld>
            <a:endParaRPr lang="en-US"/>
          </a:p>
        </p:txBody>
      </p:sp>
    </p:spTree>
    <p:extLst>
      <p:ext uri="{BB962C8B-B14F-4D97-AF65-F5344CB8AC3E}">
        <p14:creationId xmlns:p14="http://schemas.microsoft.com/office/powerpoint/2010/main" val="3405819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DHA </a:t>
            </a:r>
            <a:br>
              <a:rPr lang="en-US" dirty="0"/>
            </a:br>
            <a:r>
              <a:rPr lang="en-US" dirty="0"/>
              <a:t>What Dra. Martinez Understood</a:t>
            </a:r>
          </a:p>
        </p:txBody>
      </p:sp>
    </p:spTree>
    <p:extLst>
      <p:ext uri="{BB962C8B-B14F-4D97-AF65-F5344CB8AC3E}">
        <p14:creationId xmlns:p14="http://schemas.microsoft.com/office/powerpoint/2010/main" val="410295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DHA Molecular Structure</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63065"/>
          <a:stretch/>
        </p:blipFill>
        <p:spPr bwMode="auto">
          <a:xfrm>
            <a:off x="683568" y="1627521"/>
            <a:ext cx="5646184" cy="141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888322" y="3501008"/>
            <a:ext cx="7212069" cy="1815882"/>
          </a:xfrm>
          <a:prstGeom prst="rect">
            <a:avLst/>
          </a:prstGeom>
          <a:noFill/>
        </p:spPr>
        <p:txBody>
          <a:bodyPr wrap="square" rtlCol="0">
            <a:spAutoFit/>
          </a:bodyPr>
          <a:lstStyle/>
          <a:p>
            <a:r>
              <a:rPr lang="en-US" dirty="0"/>
              <a:t>DHA Chemical Formula</a:t>
            </a:r>
          </a:p>
          <a:p>
            <a:r>
              <a:rPr lang="en-US" sz="2000" b="1" dirty="0">
                <a:solidFill>
                  <a:srgbClr val="FF0000"/>
                </a:solidFill>
              </a:rPr>
              <a:t>C22</a:t>
            </a:r>
            <a:r>
              <a:rPr lang="en-US" dirty="0"/>
              <a:t>H32O2</a:t>
            </a:r>
          </a:p>
          <a:p>
            <a:endParaRPr lang="en-US" dirty="0"/>
          </a:p>
          <a:p>
            <a:r>
              <a:rPr lang="en-US" dirty="0"/>
              <a:t>DHA (</a:t>
            </a:r>
            <a:r>
              <a:rPr lang="en-US" sz="2000" b="1" dirty="0">
                <a:solidFill>
                  <a:srgbClr val="FF0000"/>
                </a:solidFill>
              </a:rPr>
              <a:t>22</a:t>
            </a:r>
            <a:r>
              <a:rPr lang="en-US" dirty="0"/>
              <a:t>:6n-3)</a:t>
            </a:r>
          </a:p>
          <a:p>
            <a:endParaRPr lang="en-US" dirty="0"/>
          </a:p>
          <a:p>
            <a:r>
              <a:rPr lang="en-US" b="1" dirty="0">
                <a:solidFill>
                  <a:srgbClr val="FF0000"/>
                </a:solidFill>
              </a:rPr>
              <a:t>C</a:t>
            </a:r>
            <a:r>
              <a:rPr lang="en-US" dirty="0"/>
              <a:t> = refers to </a:t>
            </a:r>
            <a:r>
              <a:rPr lang="en-US" b="1" dirty="0">
                <a:solidFill>
                  <a:srgbClr val="FF0000"/>
                </a:solidFill>
              </a:rPr>
              <a:t>Carbon</a:t>
            </a:r>
            <a:r>
              <a:rPr lang="en-US" dirty="0"/>
              <a:t> molecule</a:t>
            </a:r>
          </a:p>
        </p:txBody>
      </p:sp>
      <p:sp>
        <p:nvSpPr>
          <p:cNvPr id="3" name="TextBox 2"/>
          <p:cNvSpPr txBox="1"/>
          <p:nvPr/>
        </p:nvSpPr>
        <p:spPr>
          <a:xfrm>
            <a:off x="1115616" y="2483604"/>
            <a:ext cx="432048" cy="369332"/>
          </a:xfrm>
          <a:prstGeom prst="rect">
            <a:avLst/>
          </a:prstGeom>
          <a:noFill/>
        </p:spPr>
        <p:txBody>
          <a:bodyPr wrap="square" rtlCol="0">
            <a:spAutoFit/>
          </a:bodyPr>
          <a:lstStyle/>
          <a:p>
            <a:pPr algn="ctr"/>
            <a:r>
              <a:rPr lang="en-US" b="1" dirty="0">
                <a:solidFill>
                  <a:srgbClr val="FF0000"/>
                </a:solidFill>
              </a:rPr>
              <a:t>C</a:t>
            </a:r>
          </a:p>
        </p:txBody>
      </p:sp>
      <p:sp>
        <p:nvSpPr>
          <p:cNvPr id="7" name="TextBox 6"/>
          <p:cNvSpPr txBox="1"/>
          <p:nvPr/>
        </p:nvSpPr>
        <p:spPr>
          <a:xfrm>
            <a:off x="1763688" y="2132856"/>
            <a:ext cx="432048" cy="369332"/>
          </a:xfrm>
          <a:prstGeom prst="rect">
            <a:avLst/>
          </a:prstGeom>
          <a:noFill/>
        </p:spPr>
        <p:txBody>
          <a:bodyPr wrap="square" rtlCol="0">
            <a:spAutoFit/>
          </a:bodyPr>
          <a:lstStyle/>
          <a:p>
            <a:pPr algn="ctr"/>
            <a:r>
              <a:rPr lang="en-US" b="1" dirty="0">
                <a:solidFill>
                  <a:srgbClr val="FF0000"/>
                </a:solidFill>
              </a:rPr>
              <a:t>C</a:t>
            </a:r>
          </a:p>
        </p:txBody>
      </p:sp>
      <p:sp>
        <p:nvSpPr>
          <p:cNvPr id="8" name="TextBox 7"/>
          <p:cNvSpPr txBox="1"/>
          <p:nvPr/>
        </p:nvSpPr>
        <p:spPr>
          <a:xfrm>
            <a:off x="1484040" y="2668270"/>
            <a:ext cx="432048" cy="369332"/>
          </a:xfrm>
          <a:prstGeom prst="rect">
            <a:avLst/>
          </a:prstGeom>
          <a:noFill/>
        </p:spPr>
        <p:txBody>
          <a:bodyPr wrap="square" rtlCol="0">
            <a:spAutoFit/>
          </a:bodyPr>
          <a:lstStyle/>
          <a:p>
            <a:pPr algn="ctr"/>
            <a:r>
              <a:rPr lang="en-US" b="1" dirty="0">
                <a:solidFill>
                  <a:srgbClr val="FF0000"/>
                </a:solidFill>
              </a:rPr>
              <a:t>C</a:t>
            </a:r>
          </a:p>
        </p:txBody>
      </p:sp>
      <p:sp>
        <p:nvSpPr>
          <p:cNvPr id="9" name="TextBox 8"/>
          <p:cNvSpPr txBox="1"/>
          <p:nvPr/>
        </p:nvSpPr>
        <p:spPr>
          <a:xfrm>
            <a:off x="2093640" y="2668270"/>
            <a:ext cx="432048" cy="369332"/>
          </a:xfrm>
          <a:prstGeom prst="rect">
            <a:avLst/>
          </a:prstGeom>
          <a:noFill/>
        </p:spPr>
        <p:txBody>
          <a:bodyPr wrap="square" rtlCol="0">
            <a:spAutoFit/>
          </a:bodyPr>
          <a:lstStyle/>
          <a:p>
            <a:pPr algn="ctr"/>
            <a:r>
              <a:rPr lang="en-US" b="1" dirty="0">
                <a:solidFill>
                  <a:srgbClr val="FF0000"/>
                </a:solidFill>
              </a:rPr>
              <a:t>C</a:t>
            </a:r>
          </a:p>
        </p:txBody>
      </p:sp>
      <p:sp>
        <p:nvSpPr>
          <p:cNvPr id="10" name="TextBox 9"/>
          <p:cNvSpPr txBox="1"/>
          <p:nvPr/>
        </p:nvSpPr>
        <p:spPr>
          <a:xfrm>
            <a:off x="2525688" y="2335034"/>
            <a:ext cx="432048" cy="369332"/>
          </a:xfrm>
          <a:prstGeom prst="rect">
            <a:avLst/>
          </a:prstGeom>
          <a:noFill/>
        </p:spPr>
        <p:txBody>
          <a:bodyPr wrap="square" rtlCol="0">
            <a:spAutoFit/>
          </a:bodyPr>
          <a:lstStyle/>
          <a:p>
            <a:pPr algn="ctr"/>
            <a:r>
              <a:rPr lang="en-US" b="1" dirty="0">
                <a:solidFill>
                  <a:srgbClr val="FF0000"/>
                </a:solidFill>
              </a:rPr>
              <a:t>C</a:t>
            </a:r>
          </a:p>
        </p:txBody>
      </p:sp>
      <p:sp>
        <p:nvSpPr>
          <p:cNvPr id="11" name="TextBox 10"/>
          <p:cNvSpPr txBox="1"/>
          <p:nvPr/>
        </p:nvSpPr>
        <p:spPr>
          <a:xfrm>
            <a:off x="2308462" y="1844824"/>
            <a:ext cx="432048" cy="369332"/>
          </a:xfrm>
          <a:prstGeom prst="rect">
            <a:avLst/>
          </a:prstGeom>
          <a:noFill/>
        </p:spPr>
        <p:txBody>
          <a:bodyPr wrap="square" rtlCol="0">
            <a:spAutoFit/>
          </a:bodyPr>
          <a:lstStyle/>
          <a:p>
            <a:pPr algn="ctr"/>
            <a:r>
              <a:rPr lang="en-US" b="1" dirty="0">
                <a:solidFill>
                  <a:srgbClr val="FF0000"/>
                </a:solidFill>
              </a:rPr>
              <a:t>C</a:t>
            </a:r>
          </a:p>
        </p:txBody>
      </p:sp>
      <p:sp>
        <p:nvSpPr>
          <p:cNvPr id="12" name="TextBox 11"/>
          <p:cNvSpPr txBox="1"/>
          <p:nvPr/>
        </p:nvSpPr>
        <p:spPr>
          <a:xfrm>
            <a:off x="2699792" y="1619508"/>
            <a:ext cx="432048" cy="369332"/>
          </a:xfrm>
          <a:prstGeom prst="rect">
            <a:avLst/>
          </a:prstGeom>
          <a:noFill/>
        </p:spPr>
        <p:txBody>
          <a:bodyPr wrap="square" rtlCol="0">
            <a:spAutoFit/>
          </a:bodyPr>
          <a:lstStyle/>
          <a:p>
            <a:pPr algn="ctr"/>
            <a:r>
              <a:rPr lang="en-US" b="1" dirty="0">
                <a:solidFill>
                  <a:srgbClr val="FF0000"/>
                </a:solidFill>
              </a:rPr>
              <a:t>C</a:t>
            </a:r>
          </a:p>
        </p:txBody>
      </p:sp>
      <p:sp>
        <p:nvSpPr>
          <p:cNvPr id="13" name="TextBox 12"/>
          <p:cNvSpPr txBox="1"/>
          <p:nvPr/>
        </p:nvSpPr>
        <p:spPr>
          <a:xfrm>
            <a:off x="3347864" y="2636912"/>
            <a:ext cx="432048" cy="369332"/>
          </a:xfrm>
          <a:prstGeom prst="rect">
            <a:avLst/>
          </a:prstGeom>
          <a:noFill/>
        </p:spPr>
        <p:txBody>
          <a:bodyPr wrap="square" rtlCol="0">
            <a:spAutoFit/>
          </a:bodyPr>
          <a:lstStyle/>
          <a:p>
            <a:pPr algn="ctr"/>
            <a:r>
              <a:rPr lang="en-US" b="1" dirty="0">
                <a:solidFill>
                  <a:srgbClr val="FF0000"/>
                </a:solidFill>
              </a:rPr>
              <a:t>C</a:t>
            </a:r>
          </a:p>
        </p:txBody>
      </p:sp>
      <p:sp>
        <p:nvSpPr>
          <p:cNvPr id="14" name="TextBox 13"/>
          <p:cNvSpPr txBox="1"/>
          <p:nvPr/>
        </p:nvSpPr>
        <p:spPr>
          <a:xfrm>
            <a:off x="2915816" y="2298938"/>
            <a:ext cx="432048" cy="369332"/>
          </a:xfrm>
          <a:prstGeom prst="rect">
            <a:avLst/>
          </a:prstGeom>
          <a:noFill/>
        </p:spPr>
        <p:txBody>
          <a:bodyPr wrap="square" rtlCol="0">
            <a:spAutoFit/>
          </a:bodyPr>
          <a:lstStyle/>
          <a:p>
            <a:pPr algn="ctr"/>
            <a:r>
              <a:rPr lang="en-US" b="1" dirty="0">
                <a:solidFill>
                  <a:srgbClr val="FF0000"/>
                </a:solidFill>
              </a:rPr>
              <a:t>C</a:t>
            </a:r>
          </a:p>
        </p:txBody>
      </p:sp>
      <p:sp>
        <p:nvSpPr>
          <p:cNvPr id="15" name="TextBox 14"/>
          <p:cNvSpPr txBox="1"/>
          <p:nvPr/>
        </p:nvSpPr>
        <p:spPr>
          <a:xfrm>
            <a:off x="3779912" y="2347630"/>
            <a:ext cx="432048" cy="369332"/>
          </a:xfrm>
          <a:prstGeom prst="rect">
            <a:avLst/>
          </a:prstGeom>
          <a:noFill/>
        </p:spPr>
        <p:txBody>
          <a:bodyPr wrap="square" rtlCol="0">
            <a:spAutoFit/>
          </a:bodyPr>
          <a:lstStyle/>
          <a:p>
            <a:pPr algn="ctr"/>
            <a:r>
              <a:rPr lang="en-US" b="1" dirty="0">
                <a:solidFill>
                  <a:srgbClr val="FF0000"/>
                </a:solidFill>
              </a:rPr>
              <a:t>C</a:t>
            </a:r>
          </a:p>
        </p:txBody>
      </p:sp>
      <p:sp>
        <p:nvSpPr>
          <p:cNvPr id="16" name="TextBox 15"/>
          <p:cNvSpPr txBox="1"/>
          <p:nvPr/>
        </p:nvSpPr>
        <p:spPr>
          <a:xfrm>
            <a:off x="3563888" y="1877084"/>
            <a:ext cx="432048" cy="369332"/>
          </a:xfrm>
          <a:prstGeom prst="rect">
            <a:avLst/>
          </a:prstGeom>
          <a:noFill/>
        </p:spPr>
        <p:txBody>
          <a:bodyPr wrap="square" rtlCol="0">
            <a:spAutoFit/>
          </a:bodyPr>
          <a:lstStyle/>
          <a:p>
            <a:pPr algn="ctr"/>
            <a:r>
              <a:rPr lang="en-US" b="1" dirty="0">
                <a:solidFill>
                  <a:srgbClr val="FF0000"/>
                </a:solidFill>
              </a:rPr>
              <a:t>C</a:t>
            </a:r>
          </a:p>
        </p:txBody>
      </p:sp>
      <p:sp>
        <p:nvSpPr>
          <p:cNvPr id="17" name="TextBox 16"/>
          <p:cNvSpPr txBox="1"/>
          <p:nvPr/>
        </p:nvSpPr>
        <p:spPr>
          <a:xfrm>
            <a:off x="5058903" y="2332881"/>
            <a:ext cx="432048" cy="369332"/>
          </a:xfrm>
          <a:prstGeom prst="rect">
            <a:avLst/>
          </a:prstGeom>
          <a:noFill/>
        </p:spPr>
        <p:txBody>
          <a:bodyPr wrap="square" rtlCol="0">
            <a:spAutoFit/>
          </a:bodyPr>
          <a:lstStyle/>
          <a:p>
            <a:pPr algn="ctr"/>
            <a:r>
              <a:rPr lang="en-US" b="1" dirty="0">
                <a:solidFill>
                  <a:srgbClr val="FF0000"/>
                </a:solidFill>
              </a:rPr>
              <a:t>C</a:t>
            </a:r>
          </a:p>
        </p:txBody>
      </p:sp>
      <p:sp>
        <p:nvSpPr>
          <p:cNvPr id="18" name="TextBox 17"/>
          <p:cNvSpPr txBox="1"/>
          <p:nvPr/>
        </p:nvSpPr>
        <p:spPr>
          <a:xfrm>
            <a:off x="4642234" y="2636912"/>
            <a:ext cx="432048" cy="369332"/>
          </a:xfrm>
          <a:prstGeom prst="rect">
            <a:avLst/>
          </a:prstGeom>
          <a:noFill/>
        </p:spPr>
        <p:txBody>
          <a:bodyPr wrap="square" rtlCol="0">
            <a:spAutoFit/>
          </a:bodyPr>
          <a:lstStyle/>
          <a:p>
            <a:pPr algn="ctr"/>
            <a:r>
              <a:rPr lang="en-US" b="1" dirty="0">
                <a:solidFill>
                  <a:srgbClr val="FF0000"/>
                </a:solidFill>
              </a:rPr>
              <a:t>C</a:t>
            </a:r>
          </a:p>
        </p:txBody>
      </p:sp>
      <p:sp>
        <p:nvSpPr>
          <p:cNvPr id="19" name="TextBox 18"/>
          <p:cNvSpPr txBox="1"/>
          <p:nvPr/>
        </p:nvSpPr>
        <p:spPr>
          <a:xfrm>
            <a:off x="4211960" y="2347630"/>
            <a:ext cx="432048" cy="369332"/>
          </a:xfrm>
          <a:prstGeom prst="rect">
            <a:avLst/>
          </a:prstGeom>
          <a:noFill/>
        </p:spPr>
        <p:txBody>
          <a:bodyPr wrap="square" rtlCol="0">
            <a:spAutoFit/>
          </a:bodyPr>
          <a:lstStyle/>
          <a:p>
            <a:pPr algn="ctr"/>
            <a:r>
              <a:rPr lang="en-US" b="1" dirty="0">
                <a:solidFill>
                  <a:srgbClr val="FF0000"/>
                </a:solidFill>
              </a:rPr>
              <a:t>C</a:t>
            </a:r>
          </a:p>
        </p:txBody>
      </p:sp>
      <p:sp>
        <p:nvSpPr>
          <p:cNvPr id="20" name="TextBox 19"/>
          <p:cNvSpPr txBox="1"/>
          <p:nvPr/>
        </p:nvSpPr>
        <p:spPr>
          <a:xfrm>
            <a:off x="4427984" y="1898579"/>
            <a:ext cx="432048" cy="369332"/>
          </a:xfrm>
          <a:prstGeom prst="rect">
            <a:avLst/>
          </a:prstGeom>
          <a:noFill/>
        </p:spPr>
        <p:txBody>
          <a:bodyPr wrap="square" rtlCol="0">
            <a:spAutoFit/>
          </a:bodyPr>
          <a:lstStyle/>
          <a:p>
            <a:pPr algn="ctr"/>
            <a:r>
              <a:rPr lang="en-US" b="1" dirty="0">
                <a:solidFill>
                  <a:srgbClr val="FF0000"/>
                </a:solidFill>
              </a:rPr>
              <a:t>C</a:t>
            </a:r>
          </a:p>
        </p:txBody>
      </p:sp>
      <p:sp>
        <p:nvSpPr>
          <p:cNvPr id="21" name="TextBox 20"/>
          <p:cNvSpPr txBox="1"/>
          <p:nvPr/>
        </p:nvSpPr>
        <p:spPr>
          <a:xfrm>
            <a:off x="3995936" y="1540635"/>
            <a:ext cx="432048" cy="369332"/>
          </a:xfrm>
          <a:prstGeom prst="rect">
            <a:avLst/>
          </a:prstGeom>
          <a:noFill/>
        </p:spPr>
        <p:txBody>
          <a:bodyPr wrap="square" rtlCol="0">
            <a:spAutoFit/>
          </a:bodyPr>
          <a:lstStyle/>
          <a:p>
            <a:pPr algn="ctr"/>
            <a:r>
              <a:rPr lang="en-US" b="1" dirty="0">
                <a:solidFill>
                  <a:srgbClr val="FF0000"/>
                </a:solidFill>
              </a:rPr>
              <a:t>C</a:t>
            </a:r>
          </a:p>
        </p:txBody>
      </p:sp>
      <p:sp>
        <p:nvSpPr>
          <p:cNvPr id="22" name="TextBox 21"/>
          <p:cNvSpPr txBox="1"/>
          <p:nvPr/>
        </p:nvSpPr>
        <p:spPr>
          <a:xfrm>
            <a:off x="5951865" y="2544543"/>
            <a:ext cx="432048" cy="369332"/>
          </a:xfrm>
          <a:prstGeom prst="rect">
            <a:avLst/>
          </a:prstGeom>
          <a:noFill/>
        </p:spPr>
        <p:txBody>
          <a:bodyPr wrap="square" rtlCol="0">
            <a:spAutoFit/>
          </a:bodyPr>
          <a:lstStyle/>
          <a:p>
            <a:pPr algn="ctr"/>
            <a:r>
              <a:rPr lang="en-US" b="1" dirty="0">
                <a:solidFill>
                  <a:srgbClr val="FF0000"/>
                </a:solidFill>
              </a:rPr>
              <a:t>C</a:t>
            </a:r>
          </a:p>
        </p:txBody>
      </p:sp>
      <p:sp>
        <p:nvSpPr>
          <p:cNvPr id="23" name="TextBox 22"/>
          <p:cNvSpPr txBox="1"/>
          <p:nvPr/>
        </p:nvSpPr>
        <p:spPr>
          <a:xfrm>
            <a:off x="5490951" y="2350394"/>
            <a:ext cx="432048" cy="369332"/>
          </a:xfrm>
          <a:prstGeom prst="rect">
            <a:avLst/>
          </a:prstGeom>
          <a:noFill/>
        </p:spPr>
        <p:txBody>
          <a:bodyPr wrap="square" rtlCol="0">
            <a:spAutoFit/>
          </a:bodyPr>
          <a:lstStyle/>
          <a:p>
            <a:pPr algn="ctr"/>
            <a:r>
              <a:rPr lang="en-US" b="1" dirty="0">
                <a:solidFill>
                  <a:srgbClr val="FF0000"/>
                </a:solidFill>
              </a:rPr>
              <a:t>C</a:t>
            </a:r>
          </a:p>
        </p:txBody>
      </p:sp>
      <p:sp>
        <p:nvSpPr>
          <p:cNvPr id="24" name="TextBox 23"/>
          <p:cNvSpPr txBox="1"/>
          <p:nvPr/>
        </p:nvSpPr>
        <p:spPr>
          <a:xfrm>
            <a:off x="5665872" y="1898579"/>
            <a:ext cx="432048" cy="369332"/>
          </a:xfrm>
          <a:prstGeom prst="rect">
            <a:avLst/>
          </a:prstGeom>
          <a:noFill/>
        </p:spPr>
        <p:txBody>
          <a:bodyPr wrap="square" rtlCol="0">
            <a:spAutoFit/>
          </a:bodyPr>
          <a:lstStyle/>
          <a:p>
            <a:pPr algn="ctr"/>
            <a:r>
              <a:rPr lang="en-US" b="1" dirty="0">
                <a:solidFill>
                  <a:srgbClr val="FF0000"/>
                </a:solidFill>
              </a:rPr>
              <a:t>C</a:t>
            </a:r>
          </a:p>
        </p:txBody>
      </p:sp>
      <p:sp>
        <p:nvSpPr>
          <p:cNvPr id="25" name="TextBox 24"/>
          <p:cNvSpPr txBox="1"/>
          <p:nvPr/>
        </p:nvSpPr>
        <p:spPr>
          <a:xfrm>
            <a:off x="5274927" y="1572870"/>
            <a:ext cx="432048" cy="369332"/>
          </a:xfrm>
          <a:prstGeom prst="rect">
            <a:avLst/>
          </a:prstGeom>
          <a:noFill/>
        </p:spPr>
        <p:txBody>
          <a:bodyPr wrap="square" rtlCol="0">
            <a:spAutoFit/>
          </a:bodyPr>
          <a:lstStyle/>
          <a:p>
            <a:pPr algn="ctr"/>
            <a:r>
              <a:rPr lang="en-US" b="1" dirty="0">
                <a:solidFill>
                  <a:srgbClr val="FF0000"/>
                </a:solidFill>
              </a:rPr>
              <a:t>C</a:t>
            </a:r>
          </a:p>
        </p:txBody>
      </p:sp>
      <p:sp>
        <p:nvSpPr>
          <p:cNvPr id="26" name="TextBox 25"/>
          <p:cNvSpPr txBox="1"/>
          <p:nvPr/>
        </p:nvSpPr>
        <p:spPr>
          <a:xfrm>
            <a:off x="4842879" y="1929606"/>
            <a:ext cx="432048" cy="369332"/>
          </a:xfrm>
          <a:prstGeom prst="rect">
            <a:avLst/>
          </a:prstGeom>
          <a:noFill/>
        </p:spPr>
        <p:txBody>
          <a:bodyPr wrap="square" rtlCol="0">
            <a:spAutoFit/>
          </a:bodyPr>
          <a:lstStyle/>
          <a:p>
            <a:pPr algn="ctr"/>
            <a:r>
              <a:rPr lang="en-US" b="1" dirty="0">
                <a:solidFill>
                  <a:srgbClr val="FF0000"/>
                </a:solidFill>
              </a:rPr>
              <a:t>C</a:t>
            </a:r>
          </a:p>
        </p:txBody>
      </p:sp>
    </p:spTree>
    <p:extLst>
      <p:ext uri="{BB962C8B-B14F-4D97-AF65-F5344CB8AC3E}">
        <p14:creationId xmlns:p14="http://schemas.microsoft.com/office/powerpoint/2010/main" val="133467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DHA &amp; EPA Molecular Structure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627520"/>
            <a:ext cx="5646184" cy="3817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444208" y="1988840"/>
            <a:ext cx="2520280" cy="646331"/>
          </a:xfrm>
          <a:prstGeom prst="rect">
            <a:avLst/>
          </a:prstGeom>
          <a:noFill/>
        </p:spPr>
        <p:txBody>
          <a:bodyPr wrap="square" rtlCol="0">
            <a:spAutoFit/>
          </a:bodyPr>
          <a:lstStyle/>
          <a:p>
            <a:r>
              <a:rPr lang="en-US" dirty="0"/>
              <a:t>DHA Chemical Formula</a:t>
            </a:r>
          </a:p>
          <a:p>
            <a:r>
              <a:rPr lang="en-US" dirty="0"/>
              <a:t>C22H32O2</a:t>
            </a:r>
          </a:p>
        </p:txBody>
      </p:sp>
      <p:sp>
        <p:nvSpPr>
          <p:cNvPr id="6" name="TextBox 5"/>
          <p:cNvSpPr txBox="1"/>
          <p:nvPr/>
        </p:nvSpPr>
        <p:spPr>
          <a:xfrm>
            <a:off x="6459873" y="4293096"/>
            <a:ext cx="2520280" cy="646331"/>
          </a:xfrm>
          <a:prstGeom prst="rect">
            <a:avLst/>
          </a:prstGeom>
          <a:noFill/>
        </p:spPr>
        <p:txBody>
          <a:bodyPr wrap="square" rtlCol="0">
            <a:spAutoFit/>
          </a:bodyPr>
          <a:lstStyle/>
          <a:p>
            <a:r>
              <a:rPr lang="en-US" dirty="0"/>
              <a:t>EPA Chemical Formula</a:t>
            </a:r>
          </a:p>
          <a:p>
            <a:r>
              <a:rPr lang="en-US" dirty="0"/>
              <a:t>C20H30O2</a:t>
            </a:r>
          </a:p>
        </p:txBody>
      </p:sp>
      <p:sp>
        <p:nvSpPr>
          <p:cNvPr id="5" name="TextBox 4"/>
          <p:cNvSpPr txBox="1"/>
          <p:nvPr/>
        </p:nvSpPr>
        <p:spPr>
          <a:xfrm>
            <a:off x="914372" y="5661248"/>
            <a:ext cx="5889876" cy="923330"/>
          </a:xfrm>
          <a:prstGeom prst="rect">
            <a:avLst/>
          </a:prstGeom>
          <a:noFill/>
        </p:spPr>
        <p:txBody>
          <a:bodyPr wrap="square" rtlCol="0">
            <a:spAutoFit/>
          </a:bodyPr>
          <a:lstStyle/>
          <a:p>
            <a:r>
              <a:rPr lang="en-US" dirty="0"/>
              <a:t>DHA &amp; EPA are very similar</a:t>
            </a:r>
          </a:p>
          <a:p>
            <a:r>
              <a:rPr lang="en-US" dirty="0"/>
              <a:t>Only difference is Carbon molecule amount (22 vs. 20)</a:t>
            </a:r>
          </a:p>
          <a:p>
            <a:r>
              <a:rPr lang="en-US" dirty="0"/>
              <a:t>DHA is a longer chain and EPA a shorter chain</a:t>
            </a:r>
          </a:p>
        </p:txBody>
      </p:sp>
    </p:spTree>
    <p:extLst>
      <p:ext uri="{BB962C8B-B14F-4D97-AF65-F5344CB8AC3E}">
        <p14:creationId xmlns:p14="http://schemas.microsoft.com/office/powerpoint/2010/main" val="3855514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DHA </a:t>
            </a:r>
            <a:r>
              <a:rPr lang="en-US" dirty="0" err="1"/>
              <a:t>vs</a:t>
            </a:r>
            <a:r>
              <a:rPr lang="en-US" dirty="0"/>
              <a:t> EPA</a:t>
            </a:r>
          </a:p>
        </p:txBody>
      </p:sp>
      <p:sp>
        <p:nvSpPr>
          <p:cNvPr id="4" name="TextBox 3"/>
          <p:cNvSpPr txBox="1"/>
          <p:nvPr/>
        </p:nvSpPr>
        <p:spPr>
          <a:xfrm>
            <a:off x="827584" y="1556792"/>
            <a:ext cx="6552728" cy="4247317"/>
          </a:xfrm>
          <a:prstGeom prst="rect">
            <a:avLst/>
          </a:prstGeom>
          <a:noFill/>
        </p:spPr>
        <p:txBody>
          <a:bodyPr wrap="square" rtlCol="0">
            <a:spAutoFit/>
          </a:bodyPr>
          <a:lstStyle/>
          <a:p>
            <a:r>
              <a:rPr lang="en-US" dirty="0" err="1"/>
              <a:t>Dra</a:t>
            </a:r>
            <a:r>
              <a:rPr lang="en-US" dirty="0"/>
              <a:t> Martinez wrote:</a:t>
            </a:r>
          </a:p>
          <a:p>
            <a:r>
              <a:rPr lang="en-US" dirty="0"/>
              <a:t>In the metabolic process, DHA &amp; EPA compete with each other.</a:t>
            </a:r>
          </a:p>
          <a:p>
            <a:endParaRPr lang="en-US" dirty="0"/>
          </a:p>
          <a:p>
            <a:r>
              <a:rPr lang="en-US" dirty="0"/>
              <a:t>This can be visualized by thinking of a sift at an entrance to reach a docking station, where the smaller item passes through first, or a magnet, where the smaller piece is pulled quicker towards the magnet/docking station, because it has less resistance.</a:t>
            </a:r>
          </a:p>
          <a:p>
            <a:endParaRPr lang="en-US" dirty="0"/>
          </a:p>
          <a:p>
            <a:r>
              <a:rPr lang="en-US" dirty="0"/>
              <a:t>Due to this fact, if fish oil is consumed (by anyone), the body will not be able to absorb the DHA fully, because all docking stations are already occupied by EPA by the time DHA arrives.</a:t>
            </a:r>
          </a:p>
          <a:p>
            <a:endParaRPr lang="en-US" dirty="0"/>
          </a:p>
          <a:p>
            <a:r>
              <a:rPr lang="en-US" dirty="0"/>
              <a:t>It is that simple.</a:t>
            </a:r>
          </a:p>
          <a:p>
            <a:endParaRPr lang="en-US" dirty="0"/>
          </a:p>
          <a:p>
            <a:r>
              <a:rPr lang="en-US" dirty="0"/>
              <a:t>And in ZSD, it is devastating because DHA is the most vital fat.</a:t>
            </a:r>
          </a:p>
        </p:txBody>
      </p:sp>
    </p:spTree>
    <p:extLst>
      <p:ext uri="{BB962C8B-B14F-4D97-AF65-F5344CB8AC3E}">
        <p14:creationId xmlns:p14="http://schemas.microsoft.com/office/powerpoint/2010/main" val="2748501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DHA-EE </a:t>
            </a:r>
            <a:r>
              <a:rPr lang="en-US" dirty="0" err="1"/>
              <a:t>vs</a:t>
            </a:r>
            <a:r>
              <a:rPr lang="en-US" dirty="0"/>
              <a:t> DHA-TG</a:t>
            </a:r>
          </a:p>
        </p:txBody>
      </p:sp>
      <p:sp>
        <p:nvSpPr>
          <p:cNvPr id="3" name="Oval 2"/>
          <p:cNvSpPr/>
          <p:nvPr/>
        </p:nvSpPr>
        <p:spPr>
          <a:xfrm>
            <a:off x="1080428" y="3356992"/>
            <a:ext cx="971291" cy="2808312"/>
          </a:xfrm>
          <a:prstGeom prst="ellipse">
            <a:avLst/>
          </a:prstGeom>
          <a:solidFill>
            <a:schemeClr val="accent2">
              <a:lumMod val="40000"/>
              <a:lumOff val="6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043608" y="4293096"/>
            <a:ext cx="1008112" cy="584775"/>
          </a:xfrm>
          <a:prstGeom prst="rect">
            <a:avLst/>
          </a:prstGeom>
          <a:noFill/>
        </p:spPr>
        <p:txBody>
          <a:bodyPr wrap="square" rtlCol="0">
            <a:spAutoFit/>
          </a:bodyPr>
          <a:lstStyle/>
          <a:p>
            <a:pPr algn="ctr"/>
            <a:r>
              <a:rPr lang="en-US" sz="1600" dirty="0"/>
              <a:t>DHA molecule</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3293156"/>
            <a:ext cx="1023937"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4287" y="3293157"/>
            <a:ext cx="1023937"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3293158"/>
            <a:ext cx="1023937"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139952" y="2564904"/>
            <a:ext cx="381642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43608" y="2564904"/>
            <a:ext cx="108012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080428" y="2668560"/>
            <a:ext cx="1008112" cy="584775"/>
          </a:xfrm>
          <a:prstGeom prst="rect">
            <a:avLst/>
          </a:prstGeom>
          <a:noFill/>
        </p:spPr>
        <p:txBody>
          <a:bodyPr wrap="square" rtlCol="0">
            <a:spAutoFit/>
          </a:bodyPr>
          <a:lstStyle/>
          <a:p>
            <a:pPr algn="ctr"/>
            <a:r>
              <a:rPr lang="en-US" sz="1600" b="1" dirty="0">
                <a:solidFill>
                  <a:schemeClr val="bg1"/>
                </a:solidFill>
              </a:rPr>
              <a:t>EE molecule</a:t>
            </a:r>
          </a:p>
        </p:txBody>
      </p:sp>
      <p:sp>
        <p:nvSpPr>
          <p:cNvPr id="11" name="TextBox 10"/>
          <p:cNvSpPr txBox="1"/>
          <p:nvPr/>
        </p:nvSpPr>
        <p:spPr>
          <a:xfrm>
            <a:off x="4996135" y="2632556"/>
            <a:ext cx="2160240" cy="584775"/>
          </a:xfrm>
          <a:prstGeom prst="rect">
            <a:avLst/>
          </a:prstGeom>
          <a:noFill/>
        </p:spPr>
        <p:txBody>
          <a:bodyPr wrap="square" rtlCol="0">
            <a:spAutoFit/>
          </a:bodyPr>
          <a:lstStyle/>
          <a:p>
            <a:pPr algn="ctr"/>
            <a:r>
              <a:rPr lang="en-US" sz="1600" b="1" dirty="0">
                <a:solidFill>
                  <a:schemeClr val="bg1"/>
                </a:solidFill>
              </a:rPr>
              <a:t>Tri (3) - Glycerol backbone molecule</a:t>
            </a:r>
          </a:p>
        </p:txBody>
      </p:sp>
      <p:sp>
        <p:nvSpPr>
          <p:cNvPr id="7" name="TextBox 6"/>
          <p:cNvSpPr txBox="1"/>
          <p:nvPr/>
        </p:nvSpPr>
        <p:spPr>
          <a:xfrm>
            <a:off x="395536" y="1357647"/>
            <a:ext cx="2592288" cy="1200329"/>
          </a:xfrm>
          <a:prstGeom prst="rect">
            <a:avLst/>
          </a:prstGeom>
          <a:noFill/>
        </p:spPr>
        <p:txBody>
          <a:bodyPr wrap="square" rtlCol="0">
            <a:spAutoFit/>
          </a:bodyPr>
          <a:lstStyle/>
          <a:p>
            <a:pPr algn="ctr"/>
            <a:r>
              <a:rPr lang="en-US" dirty="0"/>
              <a:t>An ethyl ester can only attach to 1 DHA molecule</a:t>
            </a:r>
          </a:p>
          <a:p>
            <a:pPr algn="ctr"/>
            <a:endParaRPr lang="en-US" dirty="0"/>
          </a:p>
          <a:p>
            <a:pPr algn="ctr"/>
            <a:r>
              <a:rPr lang="en-US" dirty="0"/>
              <a:t>Does not exist in nature!</a:t>
            </a:r>
          </a:p>
        </p:txBody>
      </p:sp>
      <p:sp>
        <p:nvSpPr>
          <p:cNvPr id="13" name="TextBox 12"/>
          <p:cNvSpPr txBox="1"/>
          <p:nvPr/>
        </p:nvSpPr>
        <p:spPr>
          <a:xfrm>
            <a:off x="4424417" y="1340767"/>
            <a:ext cx="3531959" cy="1200329"/>
          </a:xfrm>
          <a:prstGeom prst="rect">
            <a:avLst/>
          </a:prstGeom>
          <a:noFill/>
        </p:spPr>
        <p:txBody>
          <a:bodyPr wrap="square" rtlCol="0">
            <a:spAutoFit/>
          </a:bodyPr>
          <a:lstStyle/>
          <a:p>
            <a:pPr algn="ctr"/>
            <a:r>
              <a:rPr lang="en-US" dirty="0"/>
              <a:t>The </a:t>
            </a:r>
            <a:r>
              <a:rPr lang="en-US" dirty="0" err="1"/>
              <a:t>triglycerol</a:t>
            </a:r>
            <a:r>
              <a:rPr lang="en-US" dirty="0"/>
              <a:t> backbone can bind or attach to 3 DHA molecules</a:t>
            </a:r>
          </a:p>
          <a:p>
            <a:pPr algn="ctr"/>
            <a:endParaRPr lang="en-US" dirty="0"/>
          </a:p>
          <a:p>
            <a:pPr algn="ctr"/>
            <a:r>
              <a:rPr lang="en-US" dirty="0"/>
              <a:t>This is how DHA is found in nature</a:t>
            </a:r>
          </a:p>
        </p:txBody>
      </p:sp>
    </p:spTree>
    <p:extLst>
      <p:ext uri="{BB962C8B-B14F-4D97-AF65-F5344CB8AC3E}">
        <p14:creationId xmlns:p14="http://schemas.microsoft.com/office/powerpoint/2010/main" val="3336327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DHA-EE </a:t>
            </a:r>
            <a:r>
              <a:rPr lang="en-US" dirty="0" err="1"/>
              <a:t>vs</a:t>
            </a:r>
            <a:r>
              <a:rPr lang="en-US" dirty="0"/>
              <a:t> DHA-TG</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3293156"/>
            <a:ext cx="1023937"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4287" y="3293157"/>
            <a:ext cx="1023937"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3293158"/>
            <a:ext cx="1023937"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139952" y="2564904"/>
            <a:ext cx="381642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996135" y="2632556"/>
            <a:ext cx="2160240" cy="584775"/>
          </a:xfrm>
          <a:prstGeom prst="rect">
            <a:avLst/>
          </a:prstGeom>
          <a:noFill/>
        </p:spPr>
        <p:txBody>
          <a:bodyPr wrap="square" rtlCol="0">
            <a:spAutoFit/>
          </a:bodyPr>
          <a:lstStyle/>
          <a:p>
            <a:pPr algn="ctr"/>
            <a:r>
              <a:rPr lang="en-US" sz="1600" b="1" dirty="0">
                <a:solidFill>
                  <a:schemeClr val="bg1"/>
                </a:solidFill>
              </a:rPr>
              <a:t>Tri (3) - Glycerol backbone molecule</a:t>
            </a:r>
          </a:p>
        </p:txBody>
      </p:sp>
      <p:sp>
        <p:nvSpPr>
          <p:cNvPr id="7" name="TextBox 6"/>
          <p:cNvSpPr txBox="1"/>
          <p:nvPr/>
        </p:nvSpPr>
        <p:spPr>
          <a:xfrm>
            <a:off x="405042" y="2186280"/>
            <a:ext cx="2942821" cy="2862322"/>
          </a:xfrm>
          <a:prstGeom prst="rect">
            <a:avLst/>
          </a:prstGeom>
          <a:noFill/>
        </p:spPr>
        <p:txBody>
          <a:bodyPr wrap="square" rtlCol="0">
            <a:spAutoFit/>
          </a:bodyPr>
          <a:lstStyle/>
          <a:p>
            <a:r>
              <a:rPr lang="en-US" b="1" dirty="0"/>
              <a:t>HOWEVER</a:t>
            </a:r>
          </a:p>
          <a:p>
            <a:r>
              <a:rPr lang="en-US" dirty="0"/>
              <a:t>Nature does not care; even molecules will improvise</a:t>
            </a:r>
          </a:p>
          <a:p>
            <a:endParaRPr lang="en-US" dirty="0"/>
          </a:p>
          <a:p>
            <a:r>
              <a:rPr lang="en-US" dirty="0"/>
              <a:t>Therefore, a DHA-TG will most likely contain 1 or 2 other fatty acids, and NEVER be 100% pure!</a:t>
            </a:r>
          </a:p>
          <a:p>
            <a:endParaRPr lang="en-US" dirty="0"/>
          </a:p>
          <a:p>
            <a:endParaRPr lang="en-US" dirty="0"/>
          </a:p>
        </p:txBody>
      </p:sp>
      <p:sp>
        <p:nvSpPr>
          <p:cNvPr id="13" name="TextBox 12"/>
          <p:cNvSpPr txBox="1"/>
          <p:nvPr/>
        </p:nvSpPr>
        <p:spPr>
          <a:xfrm>
            <a:off x="4424417" y="1340767"/>
            <a:ext cx="3531959" cy="1200329"/>
          </a:xfrm>
          <a:prstGeom prst="rect">
            <a:avLst/>
          </a:prstGeom>
          <a:noFill/>
        </p:spPr>
        <p:txBody>
          <a:bodyPr wrap="square" rtlCol="0">
            <a:spAutoFit/>
          </a:bodyPr>
          <a:lstStyle/>
          <a:p>
            <a:pPr algn="ctr"/>
            <a:r>
              <a:rPr lang="en-US" dirty="0"/>
              <a:t>The tri glycerol backbone can bind or attach to 3 DHA molecules</a:t>
            </a:r>
          </a:p>
          <a:p>
            <a:pPr algn="ctr"/>
            <a:endParaRPr lang="en-US" dirty="0"/>
          </a:p>
          <a:p>
            <a:pPr algn="ctr"/>
            <a:r>
              <a:rPr lang="en-US" dirty="0"/>
              <a:t>This is how DHA is found in nature</a:t>
            </a:r>
          </a:p>
        </p:txBody>
      </p:sp>
      <p:sp>
        <p:nvSpPr>
          <p:cNvPr id="14" name="TextBox 13"/>
          <p:cNvSpPr txBox="1"/>
          <p:nvPr/>
        </p:nvSpPr>
        <p:spPr>
          <a:xfrm>
            <a:off x="5580112" y="3861048"/>
            <a:ext cx="1008112" cy="1877437"/>
          </a:xfrm>
          <a:prstGeom prst="rect">
            <a:avLst/>
          </a:prstGeom>
          <a:noFill/>
        </p:spPr>
        <p:txBody>
          <a:bodyPr wrap="square" rtlCol="0">
            <a:spAutoFit/>
          </a:bodyPr>
          <a:lstStyle/>
          <a:p>
            <a:pPr algn="ctr"/>
            <a:r>
              <a:rPr lang="en-US" sz="2000" b="1" dirty="0">
                <a:solidFill>
                  <a:srgbClr val="FF0000"/>
                </a:solidFill>
              </a:rPr>
              <a:t>OR</a:t>
            </a:r>
          </a:p>
          <a:p>
            <a:pPr algn="ctr"/>
            <a:endParaRPr lang="en-US" sz="1600" dirty="0">
              <a:solidFill>
                <a:srgbClr val="FF0000"/>
              </a:solidFill>
            </a:endParaRPr>
          </a:p>
          <a:p>
            <a:pPr algn="ctr"/>
            <a:endParaRPr lang="en-US" sz="1600" dirty="0">
              <a:solidFill>
                <a:srgbClr val="FF0000"/>
              </a:solidFill>
            </a:endParaRPr>
          </a:p>
          <a:p>
            <a:pPr algn="ctr"/>
            <a:r>
              <a:rPr lang="en-US" sz="1600" dirty="0">
                <a:solidFill>
                  <a:srgbClr val="FF0000"/>
                </a:solidFill>
              </a:rPr>
              <a:t>EPA</a:t>
            </a:r>
          </a:p>
          <a:p>
            <a:pPr algn="ctr"/>
            <a:r>
              <a:rPr lang="en-US" sz="1600" dirty="0">
                <a:solidFill>
                  <a:srgbClr val="FF0000"/>
                </a:solidFill>
              </a:rPr>
              <a:t>AA</a:t>
            </a:r>
          </a:p>
          <a:p>
            <a:pPr algn="ctr"/>
            <a:r>
              <a:rPr lang="en-US" sz="1600" dirty="0" err="1">
                <a:solidFill>
                  <a:srgbClr val="FF0000"/>
                </a:solidFill>
              </a:rPr>
              <a:t>etc</a:t>
            </a:r>
            <a:r>
              <a:rPr lang="en-US" sz="1600" dirty="0">
                <a:solidFill>
                  <a:srgbClr val="FF0000"/>
                </a:solidFill>
              </a:rPr>
              <a:t> molecule</a:t>
            </a:r>
          </a:p>
        </p:txBody>
      </p:sp>
      <p:sp>
        <p:nvSpPr>
          <p:cNvPr id="15" name="TextBox 14"/>
          <p:cNvSpPr txBox="1"/>
          <p:nvPr/>
        </p:nvSpPr>
        <p:spPr>
          <a:xfrm>
            <a:off x="6876256" y="3861047"/>
            <a:ext cx="1008112" cy="1877437"/>
          </a:xfrm>
          <a:prstGeom prst="rect">
            <a:avLst/>
          </a:prstGeom>
          <a:noFill/>
        </p:spPr>
        <p:txBody>
          <a:bodyPr wrap="square" rtlCol="0">
            <a:spAutoFit/>
          </a:bodyPr>
          <a:lstStyle/>
          <a:p>
            <a:pPr algn="ctr"/>
            <a:r>
              <a:rPr lang="en-US" sz="2000" b="1" dirty="0">
                <a:solidFill>
                  <a:srgbClr val="FF0000"/>
                </a:solidFill>
              </a:rPr>
              <a:t>OR</a:t>
            </a:r>
          </a:p>
          <a:p>
            <a:pPr algn="ctr"/>
            <a:endParaRPr lang="en-US" sz="1600" dirty="0">
              <a:solidFill>
                <a:srgbClr val="FF0000"/>
              </a:solidFill>
            </a:endParaRPr>
          </a:p>
          <a:p>
            <a:pPr algn="ctr"/>
            <a:endParaRPr lang="en-US" sz="1600" dirty="0">
              <a:solidFill>
                <a:srgbClr val="FF0000"/>
              </a:solidFill>
            </a:endParaRPr>
          </a:p>
          <a:p>
            <a:pPr algn="ctr"/>
            <a:r>
              <a:rPr lang="en-US" sz="1600" dirty="0">
                <a:solidFill>
                  <a:srgbClr val="FF0000"/>
                </a:solidFill>
              </a:rPr>
              <a:t>EPA</a:t>
            </a:r>
          </a:p>
          <a:p>
            <a:pPr algn="ctr"/>
            <a:r>
              <a:rPr lang="en-US" sz="1600" dirty="0">
                <a:solidFill>
                  <a:srgbClr val="FF0000"/>
                </a:solidFill>
              </a:rPr>
              <a:t>AA</a:t>
            </a:r>
          </a:p>
          <a:p>
            <a:pPr algn="ctr"/>
            <a:r>
              <a:rPr lang="en-US" sz="1600" dirty="0" err="1">
                <a:solidFill>
                  <a:srgbClr val="FF0000"/>
                </a:solidFill>
              </a:rPr>
              <a:t>etc</a:t>
            </a:r>
            <a:r>
              <a:rPr lang="en-US" sz="1600" dirty="0">
                <a:solidFill>
                  <a:srgbClr val="FF0000"/>
                </a:solidFill>
              </a:rPr>
              <a:t> molecule</a:t>
            </a:r>
          </a:p>
        </p:txBody>
      </p:sp>
    </p:spTree>
    <p:extLst>
      <p:ext uri="{BB962C8B-B14F-4D97-AF65-F5344CB8AC3E}">
        <p14:creationId xmlns:p14="http://schemas.microsoft.com/office/powerpoint/2010/main" val="2435322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DHA-EE </a:t>
            </a:r>
            <a:r>
              <a:rPr lang="en-US" dirty="0" err="1"/>
              <a:t>vs</a:t>
            </a:r>
            <a:r>
              <a:rPr lang="en-US" dirty="0"/>
              <a:t> DHA-TG</a:t>
            </a:r>
          </a:p>
        </p:txBody>
      </p:sp>
      <p:sp>
        <p:nvSpPr>
          <p:cNvPr id="3" name="Oval 2"/>
          <p:cNvSpPr/>
          <p:nvPr/>
        </p:nvSpPr>
        <p:spPr>
          <a:xfrm>
            <a:off x="1080428" y="3356992"/>
            <a:ext cx="971291" cy="2808312"/>
          </a:xfrm>
          <a:prstGeom prst="ellipse">
            <a:avLst/>
          </a:prstGeom>
          <a:solidFill>
            <a:schemeClr val="accent2">
              <a:lumMod val="40000"/>
              <a:lumOff val="6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043608" y="4293096"/>
            <a:ext cx="1008112" cy="584775"/>
          </a:xfrm>
          <a:prstGeom prst="rect">
            <a:avLst/>
          </a:prstGeom>
          <a:noFill/>
        </p:spPr>
        <p:txBody>
          <a:bodyPr wrap="square" rtlCol="0">
            <a:spAutoFit/>
          </a:bodyPr>
          <a:lstStyle/>
          <a:p>
            <a:pPr algn="ctr"/>
            <a:r>
              <a:rPr lang="en-US" sz="1600" dirty="0"/>
              <a:t>DHA molecule</a:t>
            </a:r>
          </a:p>
        </p:txBody>
      </p:sp>
      <p:sp>
        <p:nvSpPr>
          <p:cNvPr id="6" name="Rectangle 5"/>
          <p:cNvSpPr/>
          <p:nvPr/>
        </p:nvSpPr>
        <p:spPr>
          <a:xfrm>
            <a:off x="1043608" y="2564904"/>
            <a:ext cx="108012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080428" y="2668560"/>
            <a:ext cx="1008112" cy="584775"/>
          </a:xfrm>
          <a:prstGeom prst="rect">
            <a:avLst/>
          </a:prstGeom>
          <a:noFill/>
        </p:spPr>
        <p:txBody>
          <a:bodyPr wrap="square" rtlCol="0">
            <a:spAutoFit/>
          </a:bodyPr>
          <a:lstStyle/>
          <a:p>
            <a:pPr algn="ctr"/>
            <a:r>
              <a:rPr lang="en-US" sz="1600" b="1" dirty="0">
                <a:solidFill>
                  <a:schemeClr val="bg1"/>
                </a:solidFill>
              </a:rPr>
              <a:t>EE molecule</a:t>
            </a:r>
          </a:p>
        </p:txBody>
      </p:sp>
      <p:sp>
        <p:nvSpPr>
          <p:cNvPr id="7" name="TextBox 6"/>
          <p:cNvSpPr txBox="1"/>
          <p:nvPr/>
        </p:nvSpPr>
        <p:spPr>
          <a:xfrm>
            <a:off x="395536" y="1357647"/>
            <a:ext cx="2592288" cy="1200329"/>
          </a:xfrm>
          <a:prstGeom prst="rect">
            <a:avLst/>
          </a:prstGeom>
          <a:noFill/>
        </p:spPr>
        <p:txBody>
          <a:bodyPr wrap="square" rtlCol="0">
            <a:spAutoFit/>
          </a:bodyPr>
          <a:lstStyle/>
          <a:p>
            <a:pPr algn="ctr"/>
            <a:r>
              <a:rPr lang="en-US" dirty="0"/>
              <a:t>An ethyl ester can only attach to 1 DHA molecule</a:t>
            </a:r>
          </a:p>
          <a:p>
            <a:pPr algn="ctr"/>
            <a:endParaRPr lang="en-US" dirty="0"/>
          </a:p>
          <a:p>
            <a:pPr algn="ctr"/>
            <a:r>
              <a:rPr lang="en-US" dirty="0"/>
              <a:t>Does not exist in nature!</a:t>
            </a:r>
          </a:p>
        </p:txBody>
      </p:sp>
      <p:sp>
        <p:nvSpPr>
          <p:cNvPr id="14" name="TextBox 13"/>
          <p:cNvSpPr txBox="1"/>
          <p:nvPr/>
        </p:nvSpPr>
        <p:spPr>
          <a:xfrm>
            <a:off x="4644008" y="2060848"/>
            <a:ext cx="2952328" cy="5170646"/>
          </a:xfrm>
          <a:prstGeom prst="rect">
            <a:avLst/>
          </a:prstGeom>
          <a:noFill/>
        </p:spPr>
        <p:txBody>
          <a:bodyPr wrap="square" rtlCol="0">
            <a:spAutoFit/>
          </a:bodyPr>
          <a:lstStyle/>
          <a:p>
            <a:r>
              <a:rPr lang="en-US" b="1" dirty="0"/>
              <a:t>ON THE OTHER HAND</a:t>
            </a:r>
          </a:p>
          <a:p>
            <a:endParaRPr lang="en-US" b="1" dirty="0"/>
          </a:p>
          <a:p>
            <a:r>
              <a:rPr lang="en-US" dirty="0"/>
              <a:t>In a laboratory, if DHA is  attached to an EE molecule, </a:t>
            </a:r>
          </a:p>
          <a:p>
            <a:r>
              <a:rPr lang="en-US" dirty="0"/>
              <a:t>it is 100% pure.  When consumed, it can easily pass from the gut into the blood where it then forms the natural DHA triglyceride used by the body.</a:t>
            </a:r>
          </a:p>
          <a:p>
            <a:endParaRPr lang="en-US" dirty="0"/>
          </a:p>
          <a:p>
            <a:endParaRPr lang="en-US" dirty="0"/>
          </a:p>
          <a:p>
            <a:r>
              <a:rPr lang="en-US" dirty="0"/>
              <a:t>THAT IS THE REASON WHY DRA MARTINES USED </a:t>
            </a:r>
            <a:r>
              <a:rPr lang="en-US" sz="2800" b="1" dirty="0"/>
              <a:t>DHA-EE</a:t>
            </a:r>
          </a:p>
          <a:p>
            <a:r>
              <a:rPr lang="en-US" sz="1600" b="1" dirty="0"/>
              <a:t>(to make sure NOTHING competes with the DHA uptake)</a:t>
            </a:r>
          </a:p>
          <a:p>
            <a:endParaRPr lang="en-US" dirty="0"/>
          </a:p>
        </p:txBody>
      </p:sp>
    </p:spTree>
    <p:extLst>
      <p:ext uri="{BB962C8B-B14F-4D97-AF65-F5344CB8AC3E}">
        <p14:creationId xmlns:p14="http://schemas.microsoft.com/office/powerpoint/2010/main" val="37083149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426</Words>
  <Application>Microsoft Office PowerPoint</Application>
  <PresentationFormat>On-screen Show (4:3)</PresentationFormat>
  <Paragraphs>93</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DHA  What Dra. Martinez Understood</vt:lpstr>
      <vt:lpstr>DHA Molecular Structure</vt:lpstr>
      <vt:lpstr>DHA &amp; EPA Molecular Structure</vt:lpstr>
      <vt:lpstr>DHA vs EPA</vt:lpstr>
      <vt:lpstr>DHA-EE vs DHA-TG</vt:lpstr>
      <vt:lpstr>DHA-EE vs DHA-TG</vt:lpstr>
      <vt:lpstr>DHA-EE vs DHA-TG</vt:lpstr>
    </vt:vector>
  </TitlesOfParts>
  <Company>Big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 Martinez lives on</dc:title>
  <dc:creator>Anthony Billaney Dennis</dc:creator>
  <cp:lastModifiedBy>Joyce Wulf</cp:lastModifiedBy>
  <cp:revision>13</cp:revision>
  <dcterms:created xsi:type="dcterms:W3CDTF">2019-08-05T13:14:12Z</dcterms:created>
  <dcterms:modified xsi:type="dcterms:W3CDTF">2019-08-29T21:49:17Z</dcterms:modified>
</cp:coreProperties>
</file>